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5"/>
  </p:notesMasterIdLst>
  <p:sldIdLst>
    <p:sldId id="256" r:id="rId2"/>
    <p:sldId id="331" r:id="rId3"/>
    <p:sldId id="332" r:id="rId4"/>
    <p:sldId id="298" r:id="rId5"/>
    <p:sldId id="297" r:id="rId6"/>
    <p:sldId id="338" r:id="rId7"/>
    <p:sldId id="300" r:id="rId8"/>
    <p:sldId id="302" r:id="rId9"/>
    <p:sldId id="303" r:id="rId10"/>
    <p:sldId id="335" r:id="rId11"/>
    <p:sldId id="257" r:id="rId12"/>
    <p:sldId id="260" r:id="rId13"/>
    <p:sldId id="261" r:id="rId14"/>
    <p:sldId id="293" r:id="rId15"/>
    <p:sldId id="275" r:id="rId16"/>
    <p:sldId id="263" r:id="rId17"/>
    <p:sldId id="339" r:id="rId18"/>
    <p:sldId id="265" r:id="rId19"/>
    <p:sldId id="264" r:id="rId20"/>
    <p:sldId id="268" r:id="rId21"/>
    <p:sldId id="327" r:id="rId22"/>
    <p:sldId id="320" r:id="rId23"/>
    <p:sldId id="266" r:id="rId24"/>
    <p:sldId id="269" r:id="rId25"/>
    <p:sldId id="267" r:id="rId26"/>
    <p:sldId id="271" r:id="rId27"/>
    <p:sldId id="270" r:id="rId28"/>
    <p:sldId id="272" r:id="rId29"/>
    <p:sldId id="274" r:id="rId30"/>
    <p:sldId id="322" r:id="rId31"/>
    <p:sldId id="276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304" r:id="rId40"/>
    <p:sldId id="284" r:id="rId41"/>
    <p:sldId id="311" r:id="rId42"/>
    <p:sldId id="328" r:id="rId43"/>
    <p:sldId id="309" r:id="rId44"/>
    <p:sldId id="310" r:id="rId45"/>
    <p:sldId id="313" r:id="rId46"/>
    <p:sldId id="314" r:id="rId47"/>
    <p:sldId id="315" r:id="rId48"/>
    <p:sldId id="316" r:id="rId49"/>
    <p:sldId id="318" r:id="rId50"/>
    <p:sldId id="323" r:id="rId51"/>
    <p:sldId id="324" r:id="rId52"/>
    <p:sldId id="325" r:id="rId53"/>
    <p:sldId id="329" r:id="rId54"/>
    <p:sldId id="285" r:id="rId55"/>
    <p:sldId id="286" r:id="rId56"/>
    <p:sldId id="287" r:id="rId57"/>
    <p:sldId id="288" r:id="rId58"/>
    <p:sldId id="289" r:id="rId59"/>
    <p:sldId id="306" r:id="rId60"/>
    <p:sldId id="307" r:id="rId61"/>
    <p:sldId id="319" r:id="rId62"/>
    <p:sldId id="337" r:id="rId63"/>
    <p:sldId id="330" r:id="rId6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3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30" autoAdjust="0"/>
    <p:restoredTop sz="90929"/>
  </p:normalViewPr>
  <p:slideViewPr>
    <p:cSldViewPr>
      <p:cViewPr>
        <p:scale>
          <a:sx n="66" d="100"/>
          <a:sy n="66" d="100"/>
        </p:scale>
        <p:origin x="10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0BA1D-A94B-437D-B4BA-8CF444E48EE9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DC9D2-7BD7-4A79-A31E-953F1C44AB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2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DC9D2-7BD7-4A79-A31E-953F1C44ABF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4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DC9D2-7BD7-4A79-A31E-953F1C44ABFE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38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DC9D2-7BD7-4A79-A31E-953F1C44ABFE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28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DC9D2-7BD7-4A79-A31E-953F1C44ABFE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13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DC9D2-7BD7-4A79-A31E-953F1C44ABFE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6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dirty="0" smtClean="0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41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90B4-FDDC-4449-9E5F-4F0203FACE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46554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A7715-8385-4BF7-8A18-5D9067284D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23105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779A8-4609-46D4-902B-E7F8733C7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88969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A7809-3B09-4D5C-B9EF-E489E878BF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133275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C161-42A8-4D18-94AE-1EF0A49C97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9139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86F67-91F9-401A-830C-0A7E47D4AB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46158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E39F8-4F98-475E-8B80-3E60F6151C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63050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3D718-B77F-4DA8-B059-B79FFAAC5D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82145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3540-CB23-497E-B5A5-F961456B7F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61460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0EF52-9BB1-45F8-A1E2-E0CAE4DBC6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65461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094EC-D2EB-411E-812F-D96B749559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2823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7B34332-142A-47F1-BDDD-A526B65897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IA Projects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Tips Towards Success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3" y="0"/>
            <a:ext cx="243998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50" y="4343400"/>
            <a:ext cx="2241550" cy="224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4572000"/>
            <a:ext cx="303530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</a:t>
            </a:r>
            <a:r>
              <a:rPr lang="en-US" dirty="0" smtClean="0"/>
              <a:t>Grading and 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sz="2400" dirty="0" smtClean="0"/>
              <a:t>Besides IB IA assessment rubric grading, the stages of the project will be assessed as follows.</a:t>
            </a:r>
          </a:p>
          <a:p>
            <a:r>
              <a:rPr lang="en-US" sz="2400" dirty="0" smtClean="0"/>
              <a:t>3 Ideas (15 pts) May </a:t>
            </a:r>
            <a:r>
              <a:rPr lang="en-US" sz="2400" dirty="0" smtClean="0"/>
              <a:t>30</a:t>
            </a:r>
            <a:r>
              <a:rPr lang="en-US" sz="2400" dirty="0" smtClean="0"/>
              <a:t> </a:t>
            </a:r>
            <a:r>
              <a:rPr lang="en-US" sz="2400" dirty="0" smtClean="0"/>
              <a:t>Year 1</a:t>
            </a:r>
          </a:p>
          <a:p>
            <a:r>
              <a:rPr lang="en-US" sz="2400" dirty="0" smtClean="0"/>
              <a:t>Project Selection (10 pts)  Sept </a:t>
            </a:r>
            <a:r>
              <a:rPr lang="en-US" sz="2400" dirty="0" smtClean="0"/>
              <a:t>15</a:t>
            </a:r>
          </a:p>
          <a:p>
            <a:r>
              <a:rPr lang="en-US" sz="2400" dirty="0" smtClean="0"/>
              <a:t>Group </a:t>
            </a:r>
            <a:r>
              <a:rPr lang="en-US" sz="2400" dirty="0" smtClean="0"/>
              <a:t>Mock </a:t>
            </a:r>
            <a:r>
              <a:rPr lang="en-US" sz="2400" dirty="0"/>
              <a:t>IA Project </a:t>
            </a:r>
            <a:r>
              <a:rPr lang="en-US" sz="2400" dirty="0" smtClean="0"/>
              <a:t>about Gases (65 pts) Sept 30</a:t>
            </a:r>
            <a:endParaRPr lang="en-US" sz="2400" dirty="0" smtClean="0"/>
          </a:p>
          <a:p>
            <a:r>
              <a:rPr lang="en-US" sz="2400" dirty="0" smtClean="0"/>
              <a:t>Proposal/First draft (30 pts) Oct </a:t>
            </a:r>
            <a:r>
              <a:rPr lang="en-US" sz="2400" dirty="0" smtClean="0"/>
              <a:t>15</a:t>
            </a:r>
          </a:p>
          <a:p>
            <a:r>
              <a:rPr lang="en-US" sz="2400" dirty="0" smtClean="0"/>
              <a:t>First Trials (20 pts) Nov 15</a:t>
            </a:r>
            <a:endParaRPr lang="en-US" sz="2400" dirty="0" smtClean="0"/>
          </a:p>
          <a:p>
            <a:r>
              <a:rPr lang="en-US" sz="2400" dirty="0" smtClean="0"/>
              <a:t>Data Complete </a:t>
            </a:r>
            <a:r>
              <a:rPr lang="en-US" sz="2400" dirty="0" smtClean="0"/>
              <a:t>peer presentations </a:t>
            </a:r>
            <a:r>
              <a:rPr lang="en-US" sz="2400" dirty="0" smtClean="0"/>
              <a:t>(20 pts) Jan </a:t>
            </a:r>
            <a:r>
              <a:rPr lang="en-US" sz="2400" dirty="0" smtClean="0"/>
              <a:t>15</a:t>
            </a:r>
            <a:r>
              <a:rPr lang="en-US" sz="2000" dirty="0" smtClean="0"/>
              <a:t>	</a:t>
            </a:r>
          </a:p>
          <a:p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draft for Teacher Written Feedback </a:t>
            </a:r>
            <a:r>
              <a:rPr lang="en-US" sz="2400" dirty="0" smtClean="0"/>
              <a:t>(30 pts) Feb </a:t>
            </a:r>
            <a:r>
              <a:rPr lang="en-US" sz="2400" dirty="0" smtClean="0"/>
              <a:t>1</a:t>
            </a:r>
          </a:p>
          <a:p>
            <a:r>
              <a:rPr lang="en-US" sz="2400" dirty="0" smtClean="0"/>
              <a:t>Group 4 project for Cover Page (30 pts)</a:t>
            </a:r>
            <a:r>
              <a:rPr lang="en-US" sz="2400" dirty="0" smtClean="0"/>
              <a:t> Mar 1</a:t>
            </a:r>
            <a:endParaRPr lang="en-US" sz="2400" dirty="0" smtClean="0"/>
          </a:p>
          <a:p>
            <a:r>
              <a:rPr lang="en-US" sz="2400" dirty="0" smtClean="0"/>
              <a:t>Final IA Paper (50 pts) Mar 15</a:t>
            </a:r>
          </a:p>
        </p:txBody>
      </p:sp>
    </p:spTree>
    <p:extLst>
      <p:ext uri="{BB962C8B-B14F-4D97-AF65-F5344CB8AC3E}">
        <p14:creationId xmlns:p14="http://schemas.microsoft.com/office/powerpoint/2010/main" val="33186690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Research Process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Choosing a project</a:t>
            </a:r>
          </a:p>
          <a:p>
            <a:pPr eaLnBrk="1" hangingPunct="1"/>
            <a:r>
              <a:rPr lang="en-US" altLang="en-US" dirty="0" smtClean="0"/>
              <a:t>Experimental design (aka Using the scientific method)</a:t>
            </a:r>
          </a:p>
          <a:p>
            <a:pPr eaLnBrk="1" hangingPunct="1"/>
            <a:r>
              <a:rPr lang="en-US" altLang="en-US" dirty="0" smtClean="0"/>
              <a:t>Collecting data</a:t>
            </a:r>
          </a:p>
          <a:p>
            <a:pPr eaLnBrk="1" hangingPunct="1"/>
            <a:r>
              <a:rPr lang="en-US" altLang="en-US" dirty="0" smtClean="0"/>
              <a:t>Data analysis</a:t>
            </a:r>
          </a:p>
          <a:p>
            <a:pPr eaLnBrk="1" hangingPunct="1"/>
            <a:r>
              <a:rPr lang="en-US" altLang="en-US" dirty="0" smtClean="0"/>
              <a:t>Presentation / Paper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Choosing a project</a:t>
            </a: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Narrow your topic to a specific question</a:t>
            </a:r>
          </a:p>
          <a:p>
            <a:pPr lvl="1" eaLnBrk="1" hangingPunct="1"/>
            <a:r>
              <a:rPr lang="en-US" altLang="en-US" sz="2400" dirty="0" smtClean="0"/>
              <a:t>Consider previous projects or labs done</a:t>
            </a:r>
          </a:p>
          <a:p>
            <a:pPr lvl="1" eaLnBrk="1" hangingPunct="1"/>
            <a:r>
              <a:rPr lang="en-US" altLang="en-US" sz="2400" dirty="0" smtClean="0"/>
              <a:t>Consider your personal interests</a:t>
            </a:r>
          </a:p>
          <a:p>
            <a:pPr lvl="1" eaLnBrk="1" hangingPunct="1"/>
            <a:r>
              <a:rPr lang="en-US" altLang="en-US" sz="2400" dirty="0" smtClean="0"/>
              <a:t>Review a textbook, lab book, or a related book</a:t>
            </a:r>
          </a:p>
          <a:p>
            <a:pPr lvl="1" eaLnBrk="1" hangingPunct="1"/>
            <a:r>
              <a:rPr lang="en-US" altLang="en-US" sz="2400" dirty="0" smtClean="0"/>
              <a:t>Look through magazines and newspapers for current issues in the sciences</a:t>
            </a:r>
          </a:p>
          <a:p>
            <a:pPr lvl="1" eaLnBrk="1" hangingPunct="1"/>
            <a:r>
              <a:rPr lang="en-US" altLang="en-US" sz="2400" dirty="0" smtClean="0"/>
              <a:t>Surf the internet on your topic</a:t>
            </a:r>
          </a:p>
          <a:p>
            <a:pPr lvl="1" eaLnBrk="1" hangingPunct="1"/>
            <a:r>
              <a:rPr lang="en-US" altLang="en-US" sz="2400" dirty="0" smtClean="0"/>
              <a:t>Look for something in your everyday life that grabs your </a:t>
            </a:r>
            <a:r>
              <a:rPr lang="en-US" altLang="en-US" sz="2400" dirty="0" smtClean="0"/>
              <a:t>attention</a:t>
            </a:r>
          </a:p>
          <a:p>
            <a:pPr eaLnBrk="1" hangingPunct="1"/>
            <a:r>
              <a:rPr lang="en-US" altLang="en-US" sz="2800" dirty="0" smtClean="0"/>
              <a:t>Develop at least 3 possible projects</a:t>
            </a:r>
            <a:endParaRPr lang="en-US" altLang="en-US" sz="2800" dirty="0" smtClean="0"/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572000"/>
            <a:ext cx="65246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8600"/>
            <a:ext cx="744538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Choosing a project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Decide on a tentative project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Discuss </a:t>
            </a:r>
            <a:r>
              <a:rPr lang="en-US" altLang="en-US" dirty="0" smtClean="0"/>
              <a:t>practical aspects with your teacher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Is the scope too narrow?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Is the scope too wide?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Is the needed equipment available?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Are there experts who can be contacted?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What resources can you use?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048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Choosing a project</a:t>
            </a:r>
          </a:p>
        </p:txBody>
      </p:sp>
      <p:sp>
        <p:nvSpPr>
          <p:cNvPr id="9219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Do some background reading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What have other researchers studied on this topic?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What did they find?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What other variables can be studied?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Identify at least 3 sources of information.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Prepare the first draft of your project </a:t>
            </a:r>
            <a:r>
              <a:rPr lang="en-US" altLang="en-US" sz="2800" dirty="0"/>
              <a:t>(Intro, background and planned method)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Note: You may switch projects at this time. You will not be allowed to change topics after you complete the draft.</a:t>
            </a:r>
            <a:endParaRPr lang="en-US" altLang="en-US" dirty="0" smtClean="0"/>
          </a:p>
        </p:txBody>
      </p:sp>
      <p:pic>
        <p:nvPicPr>
          <p:cNvPr id="9220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313" y="322263"/>
            <a:ext cx="1792287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Special Clearances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01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If you are working with vertebrate animals, you must obtain special permission and follow ethical guidelines for their humane treatment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For projects involving people, you must obtain consent from your subjects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If your subjects are minors (&lt;18), you will need parental consent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Mild deception is sometimes necessary when doing a psychological project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Special permission must be obtained and subjects must be debriefed immediately after the experiment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u="sng" dirty="0" smtClean="0"/>
              <a:t>No project needing special clearances will be approved!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10033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Choosing a project </a:t>
            </a:r>
            <a:br>
              <a:rPr lang="en-US" altLang="en-US" smtClean="0"/>
            </a:br>
            <a:r>
              <a:rPr lang="en-US" altLang="en-US" smtClean="0"/>
              <a:t>(Summary)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Brainstorm ideas (at least 3 by May 15)</a:t>
            </a:r>
          </a:p>
          <a:p>
            <a:pPr eaLnBrk="1" hangingPunct="1"/>
            <a:r>
              <a:rPr lang="en-US" altLang="en-US" sz="2800" dirty="0" smtClean="0"/>
              <a:t>Narrow your topic to a specific question</a:t>
            </a:r>
          </a:p>
          <a:p>
            <a:pPr eaLnBrk="1" hangingPunct="1"/>
            <a:r>
              <a:rPr lang="en-US" altLang="en-US" sz="2800" dirty="0" smtClean="0"/>
              <a:t>Discuss practical aspects with teacher</a:t>
            </a:r>
          </a:p>
          <a:p>
            <a:pPr eaLnBrk="1" hangingPunct="1"/>
            <a:r>
              <a:rPr lang="en-US" altLang="en-US" sz="2800" dirty="0" smtClean="0"/>
              <a:t>Do some background reading</a:t>
            </a:r>
          </a:p>
          <a:p>
            <a:pPr eaLnBrk="1" hangingPunct="1"/>
            <a:r>
              <a:rPr lang="en-US" altLang="en-US" sz="2800" dirty="0" smtClean="0"/>
              <a:t>Choose a topic (by Aug 20)</a:t>
            </a:r>
          </a:p>
          <a:p>
            <a:pPr eaLnBrk="1" hangingPunct="1"/>
            <a:r>
              <a:rPr lang="en-US" altLang="en-US" sz="2800" dirty="0"/>
              <a:t>Commit your project and register your project with your teacher. (by Oct 1</a:t>
            </a:r>
            <a:r>
              <a:rPr lang="en-US" altLang="en-US" sz="2800" dirty="0" smtClean="0"/>
              <a:t>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out the resources posted online for help with your </a:t>
            </a:r>
            <a:r>
              <a:rPr lang="en-US" dirty="0" smtClean="0"/>
              <a:t>IA:</a:t>
            </a:r>
          </a:p>
          <a:p>
            <a:r>
              <a:rPr lang="en-US" dirty="0" smtClean="0"/>
              <a:t>Explore </a:t>
            </a:r>
            <a:r>
              <a:rPr lang="en-US" dirty="0" smtClean="0"/>
              <a:t>300 </a:t>
            </a:r>
            <a:r>
              <a:rPr lang="en-US" dirty="0" smtClean="0"/>
              <a:t>IA ideas </a:t>
            </a:r>
            <a:r>
              <a:rPr lang="en-US" dirty="0" smtClean="0"/>
              <a:t>document</a:t>
            </a:r>
          </a:p>
          <a:p>
            <a:r>
              <a:rPr lang="en-US" dirty="0" smtClean="0"/>
              <a:t>Read Nature of Science part 1, p1-7</a:t>
            </a:r>
          </a:p>
          <a:p>
            <a:r>
              <a:rPr lang="en-US" dirty="0" smtClean="0"/>
              <a:t>Read </a:t>
            </a:r>
            <a:r>
              <a:rPr lang="en-US" dirty="0"/>
              <a:t>Slosberg Ch 1, p1-4 and the A</a:t>
            </a:r>
            <a:r>
              <a:rPr lang="en-US" dirty="0" smtClean="0"/>
              <a:t>ppendix C </a:t>
            </a:r>
            <a:r>
              <a:rPr lang="en-US" dirty="0"/>
              <a:t>list of physics </a:t>
            </a:r>
            <a:r>
              <a:rPr lang="en-US" dirty="0" smtClean="0"/>
              <a:t>labs</a:t>
            </a:r>
          </a:p>
          <a:p>
            <a:r>
              <a:rPr lang="en-US" dirty="0" smtClean="0"/>
              <a:t>3 Ideas by day of the final (15 pts) </a:t>
            </a:r>
          </a:p>
        </p:txBody>
      </p:sp>
    </p:spTree>
    <p:extLst>
      <p:ext uri="{BB962C8B-B14F-4D97-AF65-F5344CB8AC3E}">
        <p14:creationId xmlns:p14="http://schemas.microsoft.com/office/powerpoint/2010/main" val="6966179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Scientific Method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mtClean="0"/>
              <a:t>A procedure based on observations that is used to answer questions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Identify variables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State a hypothesis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Perform an experiment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Accept/reject/revise the hypothesis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Repeat as needed</a:t>
            </a:r>
          </a:p>
        </p:txBody>
      </p: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675" y="4946650"/>
            <a:ext cx="1584325" cy="17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Experimental design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Identify your Independent Variables (IV), Dependent Variables (DV) and Extraneous Variables </a:t>
            </a:r>
          </a:p>
          <a:p>
            <a:pPr lvl="1" eaLnBrk="1" hangingPunct="1"/>
            <a:r>
              <a:rPr lang="en-US" altLang="en-US" sz="2400" dirty="0" smtClean="0"/>
              <a:t>Independent variables are those that you control directly</a:t>
            </a:r>
          </a:p>
          <a:p>
            <a:pPr lvl="1" eaLnBrk="1" hangingPunct="1"/>
            <a:r>
              <a:rPr lang="en-US" altLang="en-US" sz="2400" dirty="0" smtClean="0"/>
              <a:t>Dependent variables are those that are measured in an experiment</a:t>
            </a:r>
          </a:p>
          <a:p>
            <a:pPr lvl="1" eaLnBrk="1" hangingPunct="1"/>
            <a:r>
              <a:rPr lang="en-US" altLang="en-US" sz="2400" dirty="0" smtClean="0"/>
              <a:t>Extraneous variable are those that need to be controlled and held constant.</a:t>
            </a:r>
          </a:p>
          <a:p>
            <a:pPr marL="0" indent="0" eaLnBrk="1" hangingPunct="1">
              <a:buNone/>
            </a:pPr>
            <a:endParaRPr lang="en-US" altLang="en-US" sz="2800" dirty="0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2400"/>
            <a:ext cx="2068513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 Physics SL Assessments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476" t="16667" r="16683" b="29630"/>
          <a:stretch/>
        </p:blipFill>
        <p:spPr>
          <a:xfrm>
            <a:off x="78827" y="1981200"/>
            <a:ext cx="9065173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85033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Experimental design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Develop your hypothesis</a:t>
            </a:r>
          </a:p>
          <a:p>
            <a:pPr eaLnBrk="1" hangingPunct="1"/>
            <a:r>
              <a:rPr lang="en-US" altLang="en-US" dirty="0" smtClean="0"/>
              <a:t>A hypothesis should include the independent variable, the dependent variable and a prediction about the effect of the IV on the DV</a:t>
            </a:r>
          </a:p>
          <a:p>
            <a:pPr eaLnBrk="1" hangingPunct="1"/>
            <a:r>
              <a:rPr lang="en-US" altLang="en-US" dirty="0" smtClean="0"/>
              <a:t>If you have multiple IVs or DVs, you will have multiple hypotheses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2400"/>
            <a:ext cx="2068513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Experimental design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Operationalize the IV and DV (decide how </a:t>
            </a:r>
            <a:r>
              <a:rPr lang="en-US" altLang="en-US" sz="2800" u="sng" dirty="0" smtClean="0"/>
              <a:t>exactly</a:t>
            </a:r>
            <a:r>
              <a:rPr lang="en-US" altLang="en-US" sz="2800" dirty="0" smtClean="0"/>
              <a:t> they will be measured or determined)</a:t>
            </a:r>
          </a:p>
          <a:p>
            <a:pPr eaLnBrk="1" hangingPunct="1"/>
            <a:r>
              <a:rPr lang="en-US" altLang="en-US" sz="2800" dirty="0" smtClean="0"/>
              <a:t>Control the Extraneous variables (specify how exactly you will prevent these variables from influencing your measurement of the DV)</a:t>
            </a:r>
          </a:p>
          <a:p>
            <a:pPr eaLnBrk="1" hangingPunct="1"/>
            <a:r>
              <a:rPr lang="en-US" altLang="en-US" sz="2800" dirty="0" smtClean="0"/>
              <a:t>Describe the Control condition (a </a:t>
            </a:r>
            <a:r>
              <a:rPr lang="en-US" altLang="en-US" sz="2800" dirty="0"/>
              <a:t>C</a:t>
            </a:r>
            <a:r>
              <a:rPr lang="en-US" altLang="en-US" sz="2800" dirty="0" smtClean="0"/>
              <a:t>ontrol is a case for the IV for which the IV is absent or set to zero, if possible)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2400"/>
            <a:ext cx="2068513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120539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Experimental design</a:t>
            </a:r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About CONTROL – 2 meanings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You must control the values of extraneous variables so they are the same for all trials.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 Control </a:t>
            </a:r>
            <a:r>
              <a:rPr lang="en-US" altLang="en-US" sz="2800" i="1" dirty="0" smtClean="0"/>
              <a:t>trial</a:t>
            </a:r>
            <a:r>
              <a:rPr lang="en-US" altLang="en-US" sz="2800" dirty="0" smtClean="0"/>
              <a:t> is one which is performed without the IV present or with IV = 0.</a:t>
            </a:r>
          </a:p>
          <a:p>
            <a:pPr eaLnBrk="1" hangingPunct="1"/>
            <a:r>
              <a:rPr lang="en-US" altLang="en-US" sz="2800" dirty="0"/>
              <a:t>When you compare the effect of an IV vs a control trial, you can infer a cause and effect relationship between the IV and DV</a:t>
            </a:r>
          </a:p>
          <a:p>
            <a:pPr lvl="1" eaLnBrk="1" hangingPunct="1"/>
            <a:r>
              <a:rPr lang="en-US" altLang="en-US" sz="2400" dirty="0"/>
              <a:t>Strongest scientific conclusion possible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2400"/>
            <a:ext cx="2068513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36156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Experimental design</a:t>
            </a:r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Number of trials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An experiment should give the same results upon </a:t>
            </a:r>
            <a:r>
              <a:rPr lang="en-US" altLang="en-US" u="sng" dirty="0" smtClean="0"/>
              <a:t>replication</a:t>
            </a:r>
            <a:r>
              <a:rPr lang="en-US" altLang="en-US" dirty="0" smtClean="0"/>
              <a:t> regardless of who does the experiment or where it is done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5 is a minimum to use for averaging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7 is a minimum to use for equation fitting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10-30 is desired for statistical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Consider time available and scheduling (remember to shoot for 10 of lab time)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57200"/>
            <a:ext cx="1974850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Experimental design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Standardize the experimental conditions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If you have more than one IV, vary one at a time keeping the other constant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Consider the “First pancake principle” – when making pancakes there are so many variables involved, it’s best to just try out </a:t>
            </a:r>
            <a:r>
              <a:rPr lang="en-US" altLang="en-US" sz="2800" i="1" dirty="0" smtClean="0"/>
              <a:t>something. </a:t>
            </a:r>
            <a:r>
              <a:rPr lang="en-US" altLang="en-US" sz="2800" dirty="0" smtClean="0"/>
              <a:t>Then modify the method based on the results of the first pancake.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57200"/>
            <a:ext cx="1974850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Experimental design</a:t>
            </a:r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Sometimes a baseline measurement is subtracted from experimental data to obtain the effect of the independent variable on the dependent variable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57200"/>
            <a:ext cx="1974850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Experimental design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6324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Write your intended procedure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Be specific (anyone should be able to follow the directions)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Include how you will find the needed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Include any equipment you will need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Do a sample trial and adjust the procedure as needed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Prepare the first draft of your IA paper (Intro, background and planned method</a:t>
            </a:r>
            <a:r>
              <a:rPr lang="en-US" altLang="en-US" sz="2400" dirty="0" smtClean="0"/>
              <a:t>) (By Oct 15)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747838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Experimental Design (Summary)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924800" cy="4114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Identify your Independent and Dependent Variables</a:t>
            </a:r>
          </a:p>
          <a:p>
            <a:pPr eaLnBrk="1" hangingPunct="1"/>
            <a:r>
              <a:rPr lang="en-US" altLang="en-US" sz="2800" dirty="0" smtClean="0"/>
              <a:t>Operationalize your variables</a:t>
            </a:r>
          </a:p>
          <a:p>
            <a:pPr eaLnBrk="1" hangingPunct="1"/>
            <a:r>
              <a:rPr lang="en-US" altLang="en-US" sz="2800" dirty="0" smtClean="0"/>
              <a:t>Develop your hypothesis</a:t>
            </a:r>
          </a:p>
          <a:p>
            <a:pPr eaLnBrk="1" hangingPunct="1"/>
            <a:r>
              <a:rPr lang="en-US" altLang="en-US" sz="2800" dirty="0" smtClean="0"/>
              <a:t>Consider number of trials needed</a:t>
            </a:r>
          </a:p>
          <a:p>
            <a:pPr eaLnBrk="1" hangingPunct="1"/>
            <a:r>
              <a:rPr lang="en-US" altLang="en-US" sz="2800" dirty="0" smtClean="0"/>
              <a:t>Consider control conditions / control trial</a:t>
            </a:r>
          </a:p>
          <a:p>
            <a:pPr eaLnBrk="1" hangingPunct="1"/>
            <a:r>
              <a:rPr lang="en-US" altLang="en-US" sz="2800" dirty="0" smtClean="0"/>
              <a:t>Standardize the experiment </a:t>
            </a:r>
          </a:p>
          <a:p>
            <a:pPr eaLnBrk="1" hangingPunct="1"/>
            <a:r>
              <a:rPr lang="en-US" altLang="en-US" sz="2800" dirty="0" smtClean="0"/>
              <a:t>Do a single trial run</a:t>
            </a:r>
          </a:p>
          <a:p>
            <a:pPr eaLnBrk="1" hangingPunct="1"/>
            <a:r>
              <a:rPr lang="en-US" altLang="en-US" sz="2800" dirty="0" smtClean="0"/>
              <a:t>Write your final procedure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Collecting Data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Use a single notebook for this purpose</a:t>
            </a:r>
          </a:p>
          <a:p>
            <a:pPr eaLnBrk="1" hangingPunct="1"/>
            <a:r>
              <a:rPr lang="en-US" altLang="en-US" sz="2800" dirty="0" smtClean="0"/>
              <a:t>Work in pen (If mistakes are made, strike through them with a single line)</a:t>
            </a:r>
          </a:p>
          <a:p>
            <a:pPr eaLnBrk="1" hangingPunct="1"/>
            <a:r>
              <a:rPr lang="en-US" altLang="en-US" sz="2800" dirty="0" smtClean="0"/>
              <a:t>Never throw away any measured values </a:t>
            </a:r>
          </a:p>
          <a:p>
            <a:pPr eaLnBrk="1" hangingPunct="1"/>
            <a:r>
              <a:rPr lang="en-US" altLang="en-US" sz="2800" dirty="0" smtClean="0"/>
              <a:t>If you are collecting data electronically, keep an experimental journal (written or digital) describing what was done and how it is saved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FF0000"/>
                </a:solidFill>
              </a:rPr>
              <a:t>Back-up any electronic data in two places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438400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Collecting Data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Record the procedure </a:t>
            </a:r>
            <a:r>
              <a:rPr lang="en-US" altLang="en-US" sz="2800" i="1" dirty="0" smtClean="0"/>
              <a:t>actually</a:t>
            </a:r>
            <a:r>
              <a:rPr lang="en-US" altLang="en-US" sz="2800" dirty="0" smtClean="0"/>
              <a:t> used for each trial including any deviations from the written procedure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Record the IV of each trial and the corresponding DV next to each 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Make a data table for multiple trials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Record all quantitative and qualitative observations you can make even if they seem irrelevant at the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Record all trials, even preliminary studies and failed trials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dirty="0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438400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 Assessment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1. </a:t>
            </a:r>
            <a:r>
              <a:rPr lang="en-US" sz="2200" u="sng" dirty="0" smtClean="0"/>
              <a:t>Demonstrate </a:t>
            </a:r>
            <a:r>
              <a:rPr lang="en-US" sz="2200" u="sng" dirty="0"/>
              <a:t>knowledge and understanding of</a:t>
            </a:r>
            <a:r>
              <a:rPr lang="en-US" sz="2200" dirty="0" smtClean="0"/>
              <a:t>: </a:t>
            </a:r>
            <a:r>
              <a:rPr lang="en-US" sz="2200" dirty="0"/>
              <a:t>facts, concepts and </a:t>
            </a:r>
            <a:r>
              <a:rPr lang="en-US" sz="2200" dirty="0" smtClean="0"/>
              <a:t>terminology; methodologies </a:t>
            </a:r>
            <a:r>
              <a:rPr lang="en-US" sz="2200" dirty="0"/>
              <a:t>and </a:t>
            </a:r>
            <a:r>
              <a:rPr lang="en-US" sz="2200" dirty="0" smtClean="0"/>
              <a:t>techniques; methods of communicating </a:t>
            </a:r>
            <a:r>
              <a:rPr lang="en-US" sz="2200" dirty="0"/>
              <a:t>scientific information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2. </a:t>
            </a:r>
            <a:r>
              <a:rPr lang="en-US" sz="2200" u="sng" dirty="0" smtClean="0"/>
              <a:t>Apply</a:t>
            </a:r>
            <a:r>
              <a:rPr lang="en-US" sz="2200" dirty="0"/>
              <a:t>: </a:t>
            </a:r>
            <a:r>
              <a:rPr lang="en-US" sz="2200" dirty="0" smtClean="0"/>
              <a:t>facts</a:t>
            </a:r>
            <a:r>
              <a:rPr lang="en-US" sz="2200" dirty="0"/>
              <a:t>, concepts and </a:t>
            </a:r>
            <a:r>
              <a:rPr lang="en-US" sz="2200" dirty="0" smtClean="0"/>
              <a:t>terminology; methodologies </a:t>
            </a:r>
            <a:r>
              <a:rPr lang="en-US" sz="2200" dirty="0"/>
              <a:t>and </a:t>
            </a:r>
            <a:r>
              <a:rPr lang="en-US" sz="2200" dirty="0" smtClean="0"/>
              <a:t>techniques; methods </a:t>
            </a:r>
            <a:r>
              <a:rPr lang="en-US" sz="2200" dirty="0"/>
              <a:t>of communicating scientific information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3. </a:t>
            </a:r>
            <a:r>
              <a:rPr lang="en-US" sz="2200" u="sng" dirty="0"/>
              <a:t>Formulate, </a:t>
            </a:r>
            <a:r>
              <a:rPr lang="en-US" sz="2200" u="sng" dirty="0" smtClean="0"/>
              <a:t>analyze </a:t>
            </a:r>
            <a:r>
              <a:rPr lang="en-US" sz="2200" u="sng" dirty="0"/>
              <a:t>and evaluate</a:t>
            </a:r>
            <a:r>
              <a:rPr lang="en-US" sz="2200" dirty="0"/>
              <a:t>: </a:t>
            </a:r>
            <a:r>
              <a:rPr lang="en-US" sz="2200" dirty="0" smtClean="0"/>
              <a:t>hypotheses</a:t>
            </a:r>
            <a:r>
              <a:rPr lang="en-US" sz="2200" dirty="0"/>
              <a:t>, research questions and </a:t>
            </a:r>
            <a:r>
              <a:rPr lang="en-US" sz="2200" dirty="0" smtClean="0"/>
              <a:t>predictions; methodologies </a:t>
            </a:r>
            <a:r>
              <a:rPr lang="en-US" sz="2200" dirty="0"/>
              <a:t>and </a:t>
            </a:r>
            <a:r>
              <a:rPr lang="en-US" sz="2200" dirty="0" smtClean="0"/>
              <a:t>techniques; primary </a:t>
            </a:r>
            <a:r>
              <a:rPr lang="en-US" sz="2200" dirty="0"/>
              <a:t>and secondary </a:t>
            </a:r>
            <a:r>
              <a:rPr lang="en-US" sz="2200" dirty="0" smtClean="0"/>
              <a:t>data; scientific </a:t>
            </a:r>
            <a:r>
              <a:rPr lang="en-US" sz="2200" dirty="0"/>
              <a:t>explanations. </a:t>
            </a:r>
            <a:endParaRPr lang="en-US" sz="2200" dirty="0" smtClean="0"/>
          </a:p>
          <a:p>
            <a:r>
              <a:rPr lang="en-US" sz="2200" dirty="0" smtClean="0"/>
              <a:t>4. </a:t>
            </a:r>
            <a:r>
              <a:rPr lang="en-US" sz="2200" dirty="0"/>
              <a:t>Demonstrate the </a:t>
            </a:r>
            <a:r>
              <a:rPr lang="en-US" sz="2200" u="sng" dirty="0"/>
              <a:t>appropriate research</a:t>
            </a:r>
            <a:r>
              <a:rPr lang="en-US" sz="2200" dirty="0"/>
              <a:t>, experimental, and personal skills necessary to carry out insightful and ethical investigations. </a:t>
            </a:r>
          </a:p>
        </p:txBody>
      </p:sp>
    </p:spTree>
    <p:extLst>
      <p:ext uri="{BB962C8B-B14F-4D97-AF65-F5344CB8AC3E}">
        <p14:creationId xmlns:p14="http://schemas.microsoft.com/office/powerpoint/2010/main" val="41628923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Collecting Data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All data collected by Jan 1.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Prepare a PowerPoint to share your raw data with the class the first week of Second semester.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Receive peer feedback.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Hand in a draft of paper by Feb 1. This draft should include as much as possible including data analysis, error analysis, and conclusions.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Receive written feedback from the teacher (only allowed </a:t>
            </a:r>
            <a:r>
              <a:rPr lang="en-US" altLang="en-US" sz="2800" dirty="0" smtClean="0">
                <a:solidFill>
                  <a:srgbClr val="FF0000"/>
                </a:solidFill>
              </a:rPr>
              <a:t>once</a:t>
            </a:r>
            <a:r>
              <a:rPr lang="en-US" altLang="en-US" sz="2800" dirty="0" smtClean="0"/>
              <a:t> during the year) including advice on data analysis specific to your project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dirty="0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438400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844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analysis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mtClean="0"/>
              <a:t>Types of data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Nominal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Ordinal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Interval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Rational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analysis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Descriptive Statistics</a:t>
            </a:r>
          </a:p>
          <a:p>
            <a:pPr eaLnBrk="1" hangingPunct="1"/>
            <a:r>
              <a:rPr lang="en-US" altLang="en-US" smtClean="0"/>
              <a:t>Inferential statistics</a:t>
            </a:r>
          </a:p>
          <a:p>
            <a:pPr eaLnBrk="1" hangingPunct="1"/>
            <a:r>
              <a:rPr lang="en-US" altLang="en-US" smtClean="0"/>
              <a:t>Accuracy </a:t>
            </a:r>
          </a:p>
          <a:p>
            <a:pPr eaLnBrk="1" hangingPunct="1"/>
            <a:r>
              <a:rPr lang="en-US" altLang="en-US" smtClean="0"/>
              <a:t>Precision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analysis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mtClean="0"/>
              <a:t>Descriptive statistics –</a:t>
            </a:r>
          </a:p>
          <a:p>
            <a:pPr marL="990600" lvl="1" indent="-533400" eaLnBrk="1" hangingPunct="1"/>
            <a:r>
              <a:rPr lang="en-US" altLang="en-US" smtClean="0"/>
              <a:t>Central tendency</a:t>
            </a:r>
          </a:p>
          <a:p>
            <a:pPr marL="1371600" lvl="2" indent="-4572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Mean (or average)</a:t>
            </a:r>
          </a:p>
          <a:p>
            <a:pPr marL="1371600" lvl="2" indent="-4572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Median </a:t>
            </a:r>
          </a:p>
          <a:p>
            <a:pPr marL="1371600" lvl="2" indent="-4572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Mode</a:t>
            </a:r>
          </a:p>
          <a:p>
            <a:pPr marL="1371600" lvl="2" indent="-457200" eaLnBrk="1" hangingPunct="1">
              <a:buFont typeface="Wingdings" panose="05000000000000000000" pitchFamily="2" charset="2"/>
              <a:buAutoNum type="arabicParenR"/>
            </a:pPr>
            <a:r>
              <a:rPr lang="en-US" altLang="en-US" smtClean="0"/>
              <a:t>Bar graph</a:t>
            </a:r>
          </a:p>
          <a:p>
            <a:pPr marL="990600" lvl="1" indent="-53340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analysis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 dirty="0" smtClean="0"/>
              <a:t>Descriptive statistics –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en-US" dirty="0" smtClean="0"/>
              <a:t>Dispersion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dirty="0" smtClean="0"/>
              <a:t>Minimum, Maximum, Range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dirty="0" smtClean="0"/>
              <a:t>Rank, Quartiles 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dirty="0" smtClean="0"/>
              <a:t>Standard deviation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dirty="0" smtClean="0"/>
              <a:t>Variance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en-US" dirty="0" smtClean="0"/>
              <a:t>Relationships between variables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dirty="0" smtClean="0"/>
              <a:t>x-y graphs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dirty="0" smtClean="0"/>
              <a:t>Slope, intercept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dirty="0" smtClean="0"/>
              <a:t>Straightlerizing nonlinear graphs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marL="990600" lvl="1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analysis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Inferential statistics – Significance!!!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Did the different levels of the IV affect the DV in a significant way?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Many different tests are available (see 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Most result in a p-value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 p-value is the probability that the differences you observed were due purely to chance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 p-value&lt;0.05 is </a:t>
            </a:r>
            <a:r>
              <a:rPr lang="en-US" altLang="en-US" u="sng" dirty="0" smtClean="0"/>
              <a:t>statistically significant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analysis </a:t>
            </a:r>
          </a:p>
        </p:txBody>
      </p:sp>
      <p:graphicFrame>
        <p:nvGraphicFramePr>
          <p:cNvPr id="30832" name="Group 112"/>
          <p:cNvGraphicFramePr>
            <a:graphicFrameLocks noGrp="1"/>
          </p:cNvGraphicFramePr>
          <p:nvPr/>
        </p:nvGraphicFramePr>
        <p:xfrm>
          <a:off x="762000" y="2135188"/>
          <a:ext cx="8077200" cy="3905250"/>
        </p:xfrm>
        <a:graphic>
          <a:graphicData uri="http://schemas.openxmlformats.org/drawingml/2006/table">
            <a:tbl>
              <a:tblPr/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Type of data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# IV conditions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# trials/condition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Test to use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5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Nominal/Ordinal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Any number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Any number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Chi-square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2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Interval/Rational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3-30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t-test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0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Interval/Rational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&gt;30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z-test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6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Interval/Rational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&gt;2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&gt;3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ANOVA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1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Interval/Rational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&gt;7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Any number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Linear Regression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712" name="Rectangle 10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test do I use?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analysis</a:t>
            </a:r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924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Linear regression results in a correlation coefficient, r, between 0 and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If r=0, there is no relationship between the two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If r=1, there is a perfect linear relationship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For the hard sciences, r </a:t>
            </a:r>
            <a:r>
              <a:rPr lang="en-US" altLang="en-US" sz="2800" u="sng" smtClean="0"/>
              <a:t>must</a:t>
            </a:r>
            <a:r>
              <a:rPr lang="en-US" altLang="en-US" sz="2800" smtClean="0"/>
              <a:t> be above 0.9 for significance and it should be at least </a:t>
            </a:r>
            <a:r>
              <a:rPr lang="en-US" altLang="en-US" sz="2800" smtClean="0">
                <a:solidFill>
                  <a:srgbClr val="CD3947"/>
                </a:solidFill>
              </a:rPr>
              <a:t>0.99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For the social sciences, an r value of 0.4 is sufficient to show that </a:t>
            </a:r>
            <a:r>
              <a:rPr lang="en-US" altLang="en-US" sz="2800" i="1" smtClean="0"/>
              <a:t>some</a:t>
            </a:r>
            <a:r>
              <a:rPr lang="en-US" altLang="en-US" sz="2800" smtClean="0"/>
              <a:t> relationship exists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analysis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Percent error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Percent difference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2057400" y="2514600"/>
          <a:ext cx="535305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8" name="Equation" r:id="rId3" imgW="1714500" imgH="419100" progId="Equation.DSMT4">
                  <p:embed/>
                </p:oleObj>
              </mc:Choice>
              <mc:Fallback>
                <p:oleObj name="Equation" r:id="rId3" imgW="17145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14600"/>
                        <a:ext cx="535305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2881313" y="4940300"/>
          <a:ext cx="3290887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9" name="Equation" r:id="rId5" imgW="1054100" imgH="419100" progId="Equation.DSMT4">
                  <p:embed/>
                </p:oleObj>
              </mc:Choice>
              <mc:Fallback>
                <p:oleObj name="Equation" r:id="rId5" imgW="10541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1313" y="4940300"/>
                        <a:ext cx="3290887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Analysis/Propagation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uncertainty present in measured quantities.</a:t>
            </a:r>
          </a:p>
          <a:p>
            <a:r>
              <a:rPr lang="en-US" dirty="0" smtClean="0"/>
              <a:t>Propagate this uncertainty through the calculations done to find the uncertainty in your results.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828800" y="4648200"/>
            <a:ext cx="6172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If: 𝑦 = 𝑎 ± 𝑏 then: 𝛥𝑦 = 𝛥𝑎+𝛥𝑏 </a:t>
            </a:r>
            <a:endParaRPr lang="en-US" dirty="0" smtClean="0">
              <a:solidFill>
                <a:srgbClr val="000000"/>
              </a:solidFill>
              <a:latin typeface="Cambria Math" panose="02040503050406030204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: 𝑦=𝑎𝑏𝑐 then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: 𝛥𝑦/𝑦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𝛥𝑎/𝑎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+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𝛥𝑏/𝑏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+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𝛥𝑐/𝑐 </a:t>
            </a:r>
            <a:endParaRPr lang="en-US" dirty="0">
              <a:solidFill>
                <a:srgbClr val="000000"/>
              </a:solidFill>
              <a:latin typeface="Cambria Math" panose="020405030504060302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If: 𝑦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=a</a:t>
            </a:r>
            <a:r>
              <a:rPr lang="en-US" baseline="30000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sz="800" b="0" i="0" u="none" strike="noStrike" baseline="30000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𝑛</a:t>
            </a: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then: </a:t>
            </a:r>
            <a:r>
              <a:rPr lang="el-GR" dirty="0">
                <a:solidFill>
                  <a:srgbClr val="000000"/>
                </a:solidFill>
                <a:latin typeface="Cambria Math" panose="02040503050406030204" pitchFamily="18" charset="0"/>
              </a:rPr>
              <a:t>Δ</a:t>
            </a:r>
            <a:r>
              <a:rPr lang="el-GR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𝑦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/</a:t>
            </a:r>
            <a:r>
              <a:rPr lang="el-GR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𝑦=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𝑛(</a:t>
            </a:r>
            <a:r>
              <a:rPr lang="el-GR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Δ𝑎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/</a:t>
            </a:r>
            <a:r>
              <a:rPr lang="el-GR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𝑎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519905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Internal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internal assessment task will be </a:t>
            </a:r>
            <a:r>
              <a:rPr lang="en-US" sz="2800" u="sng" dirty="0"/>
              <a:t>one scientific investigation </a:t>
            </a:r>
            <a:r>
              <a:rPr lang="en-US" sz="2800" dirty="0"/>
              <a:t>taking about 10 </a:t>
            </a:r>
            <a:r>
              <a:rPr lang="en-US" sz="2800" dirty="0" smtClean="0"/>
              <a:t>hours lab time </a:t>
            </a:r>
            <a:r>
              <a:rPr lang="en-US" sz="2800" dirty="0"/>
              <a:t>and the write-up should </a:t>
            </a:r>
            <a:r>
              <a:rPr lang="en-US" sz="2800" dirty="0" smtClean="0"/>
              <a:t>be </a:t>
            </a:r>
            <a:r>
              <a:rPr lang="en-US" sz="2800" dirty="0"/>
              <a:t>6 to 12 pages long. </a:t>
            </a:r>
            <a:r>
              <a:rPr lang="en-US" sz="2800" dirty="0" smtClean="0"/>
              <a:t>(not longer or shorter)</a:t>
            </a:r>
          </a:p>
          <a:p>
            <a:r>
              <a:rPr lang="en-US" sz="2800" dirty="0"/>
              <a:t>It should require a purposeful research question and the scientific rationale for </a:t>
            </a:r>
            <a:r>
              <a:rPr lang="en-US" sz="2800" dirty="0" smtClean="0"/>
              <a:t>it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project should be broad enough to reflect significant engagement, and narrow enough to be completed in the time allowed with the equipment available.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6102600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IA </a:t>
            </a:r>
            <a:r>
              <a:rPr lang="en-US" altLang="en-US" dirty="0" smtClean="0"/>
              <a:t>Paper (See also: Slosberg)</a:t>
            </a:r>
            <a:endParaRPr lang="en-US" altLang="en-US" dirty="0" smtClean="0"/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Title</a:t>
            </a:r>
          </a:p>
          <a:p>
            <a:pPr eaLnBrk="1" hangingPunct="1"/>
            <a:r>
              <a:rPr lang="en-US" altLang="en-US" sz="2400" dirty="0" smtClean="0"/>
              <a:t>Abstract (optional)</a:t>
            </a:r>
          </a:p>
          <a:p>
            <a:pPr eaLnBrk="1" hangingPunct="1"/>
            <a:r>
              <a:rPr lang="en-US" altLang="en-US" sz="2400" dirty="0" smtClean="0"/>
              <a:t>Introduction </a:t>
            </a:r>
          </a:p>
          <a:p>
            <a:pPr eaLnBrk="1" hangingPunct="1"/>
            <a:r>
              <a:rPr lang="en-US" altLang="en-US" sz="2400" dirty="0" smtClean="0"/>
              <a:t>Background</a:t>
            </a:r>
          </a:p>
          <a:p>
            <a:pPr eaLnBrk="1" hangingPunct="1"/>
            <a:r>
              <a:rPr lang="en-US" altLang="en-US" sz="2400" dirty="0" smtClean="0"/>
              <a:t>Hypothesis</a:t>
            </a:r>
          </a:p>
          <a:p>
            <a:pPr eaLnBrk="1" hangingPunct="1"/>
            <a:r>
              <a:rPr lang="en-US" altLang="en-US" sz="2400" dirty="0" smtClean="0"/>
              <a:t>Procedure</a:t>
            </a:r>
          </a:p>
          <a:p>
            <a:pPr eaLnBrk="1" hangingPunct="1"/>
            <a:r>
              <a:rPr lang="en-US" altLang="en-US" sz="2400" dirty="0" smtClean="0"/>
              <a:t>Data</a:t>
            </a:r>
          </a:p>
          <a:p>
            <a:pPr eaLnBrk="1" hangingPunct="1"/>
            <a:r>
              <a:rPr lang="en-US" altLang="en-US" sz="2400" dirty="0" smtClean="0"/>
              <a:t>Results</a:t>
            </a:r>
          </a:p>
          <a:p>
            <a:pPr eaLnBrk="1" hangingPunct="1"/>
            <a:r>
              <a:rPr lang="en-US" altLang="en-US" sz="2400" dirty="0" smtClean="0"/>
              <a:t>Conclusions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dirty="0" smtClean="0"/>
              <a:t>Each project should be </a:t>
            </a:r>
          </a:p>
          <a:p>
            <a:pPr lvl="1"/>
            <a:r>
              <a:rPr lang="en-US" altLang="en-US" dirty="0" smtClean="0"/>
              <a:t>Written up into a 6-12 page paper</a:t>
            </a:r>
          </a:p>
          <a:p>
            <a:pPr lvl="1"/>
            <a:r>
              <a:rPr lang="en-US" altLang="en-US" dirty="0" smtClean="0"/>
              <a:t>Prepared in presentation form for class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4419600" cy="4114800"/>
          </a:xfrm>
        </p:spPr>
        <p:txBody>
          <a:bodyPr/>
          <a:lstStyle/>
          <a:p>
            <a:r>
              <a:rPr lang="en-US" sz="2400" dirty="0" smtClean="0"/>
              <a:t>Specific title that clearly explains what your project is about.</a:t>
            </a:r>
          </a:p>
          <a:p>
            <a:r>
              <a:rPr lang="en-US" sz="2400" dirty="0" smtClean="0"/>
              <a:t>Should be able to get an idea about the IV and DV</a:t>
            </a:r>
          </a:p>
          <a:p>
            <a:r>
              <a:rPr lang="en-US" sz="2400" dirty="0" smtClean="0"/>
              <a:t>Do not put your name on the title 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13835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419600" cy="4114800"/>
          </a:xfrm>
        </p:spPr>
        <p:txBody>
          <a:bodyPr/>
          <a:lstStyle/>
          <a:p>
            <a:r>
              <a:rPr lang="en-US" sz="2000" dirty="0" smtClean="0"/>
              <a:t>It IS your paper in a single paragraph executive summary. </a:t>
            </a:r>
          </a:p>
          <a:p>
            <a:r>
              <a:rPr lang="en-US" sz="2000" dirty="0" smtClean="0"/>
              <a:t>Someone should be able to read the abstract only and get the main points of your paper. </a:t>
            </a:r>
          </a:p>
          <a:p>
            <a:r>
              <a:rPr lang="en-US" sz="2000" dirty="0" smtClean="0"/>
              <a:t>Think of it as a collection of one sentence statements of how you have met each of the objectives on the IA rubric</a:t>
            </a:r>
          </a:p>
          <a:p>
            <a:r>
              <a:rPr lang="en-US" sz="2000" dirty="0" smtClean="0"/>
              <a:t>It is ALWAYS written </a:t>
            </a:r>
            <a:r>
              <a:rPr lang="en-US" sz="2000" u="sng" dirty="0" smtClean="0"/>
              <a:t>last </a:t>
            </a:r>
            <a:r>
              <a:rPr lang="en-US" sz="2000" dirty="0" smtClean="0"/>
              <a:t>and should </a:t>
            </a:r>
            <a:r>
              <a:rPr lang="en-US" sz="2000" b="1" dirty="0" smtClean="0"/>
              <a:t>not</a:t>
            </a:r>
            <a:r>
              <a:rPr lang="en-US" sz="2000" dirty="0" smtClean="0"/>
              <a:t> be included in drafts until the penultimate one.</a:t>
            </a:r>
          </a:p>
          <a:p>
            <a:r>
              <a:rPr lang="en-US" sz="2000" dirty="0" smtClean="0"/>
              <a:t>It is optional, but looks really good and professional if you can do it.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425379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No need for a subheading unless you use an abstract. Then label both.</a:t>
            </a:r>
            <a:endParaRPr lang="en-US" sz="2400" dirty="0"/>
          </a:p>
          <a:p>
            <a:r>
              <a:rPr lang="en-US" sz="2400" dirty="0" smtClean="0"/>
              <a:t>Include your personal influence for the project</a:t>
            </a:r>
          </a:p>
          <a:p>
            <a:r>
              <a:rPr lang="en-US" sz="2400" dirty="0" smtClean="0"/>
              <a:t>Include global, ethical, or safety issues.</a:t>
            </a:r>
          </a:p>
          <a:p>
            <a:r>
              <a:rPr lang="en-US" sz="2400" dirty="0" smtClean="0"/>
              <a:t>End with the research question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8341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962400" y="1905000"/>
            <a:ext cx="4648200" cy="4114800"/>
          </a:xfrm>
        </p:spPr>
        <p:txBody>
          <a:bodyPr/>
          <a:lstStyle/>
          <a:p>
            <a:r>
              <a:rPr lang="en-US" sz="2400" dirty="0" smtClean="0"/>
              <a:t>Provide the physics background needed to understand the project.</a:t>
            </a:r>
          </a:p>
          <a:p>
            <a:r>
              <a:rPr lang="en-US" sz="2400" dirty="0" smtClean="0"/>
              <a:t>Define variables, explain operationalization</a:t>
            </a:r>
          </a:p>
          <a:p>
            <a:r>
              <a:rPr lang="en-US" sz="2400" dirty="0" smtClean="0"/>
              <a:t>Describe experimental design (including control variables and control trial)</a:t>
            </a:r>
          </a:p>
          <a:p>
            <a:r>
              <a:rPr lang="en-US" sz="2400" dirty="0"/>
              <a:t>G</a:t>
            </a:r>
            <a:r>
              <a:rPr lang="en-US" sz="2400" dirty="0" smtClean="0"/>
              <a:t>eneral methods to be used, not a step by step procedure</a:t>
            </a:r>
          </a:p>
          <a:p>
            <a:r>
              <a:rPr lang="en-US" sz="2400" dirty="0" smtClean="0"/>
              <a:t>End with the Hypothesis.</a:t>
            </a:r>
          </a:p>
        </p:txBody>
      </p:sp>
    </p:spTree>
    <p:extLst>
      <p:ext uri="{BB962C8B-B14F-4D97-AF65-F5344CB8AC3E}">
        <p14:creationId xmlns:p14="http://schemas.microsoft.com/office/powerpoint/2010/main" val="168682933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962400" y="1905000"/>
            <a:ext cx="4648200" cy="4114800"/>
          </a:xfrm>
        </p:spPr>
        <p:txBody>
          <a:bodyPr/>
          <a:lstStyle/>
          <a:p>
            <a:r>
              <a:rPr lang="en-US" sz="2400" dirty="0" smtClean="0"/>
              <a:t>Explain what you actually did in enough detail that anyone could duplicate your experiment without needing additional resources.</a:t>
            </a:r>
          </a:p>
          <a:p>
            <a:r>
              <a:rPr lang="en-US" sz="2400" dirty="0" smtClean="0"/>
              <a:t>Consider using pictures of you doing the experiment if a process if difficult to explain or of any unusual apparatus.</a:t>
            </a:r>
          </a:p>
          <a:p>
            <a:r>
              <a:rPr lang="en-US" sz="2400" dirty="0" smtClean="0"/>
              <a:t>In general IB prefers hand drawn images of apparatuses</a:t>
            </a:r>
          </a:p>
        </p:txBody>
      </p:sp>
    </p:spTree>
    <p:extLst>
      <p:ext uri="{BB962C8B-B14F-4D97-AF65-F5344CB8AC3E}">
        <p14:creationId xmlns:p14="http://schemas.microsoft.com/office/powerpoint/2010/main" val="21349391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dirty="0" smtClean="0"/>
              <a:t>Include tables of raw data that </a:t>
            </a:r>
            <a:r>
              <a:rPr lang="en-US" sz="2400" u="sng" dirty="0" smtClean="0"/>
              <a:t>connect directly to the procedure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Label units and identify measured uncertainties.</a:t>
            </a:r>
          </a:p>
          <a:p>
            <a:r>
              <a:rPr lang="en-US" sz="2400" dirty="0" smtClean="0"/>
              <a:t>You </a:t>
            </a:r>
            <a:r>
              <a:rPr lang="en-US" sz="2400" i="1" dirty="0" smtClean="0"/>
              <a:t>may</a:t>
            </a:r>
            <a:r>
              <a:rPr lang="en-US" sz="2400" dirty="0" smtClean="0"/>
              <a:t> include averages for identical trials only or graphs to display the raw data prior to processing</a:t>
            </a:r>
          </a:p>
        </p:txBody>
      </p:sp>
    </p:spTree>
    <p:extLst>
      <p:ext uri="{BB962C8B-B14F-4D97-AF65-F5344CB8AC3E}">
        <p14:creationId xmlns:p14="http://schemas.microsoft.com/office/powerpoint/2010/main" val="113683834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Averages</a:t>
            </a:r>
          </a:p>
          <a:p>
            <a:r>
              <a:rPr lang="en-US" dirty="0" err="1" smtClean="0"/>
              <a:t>Std</a:t>
            </a:r>
            <a:r>
              <a:rPr lang="en-US" dirty="0" smtClean="0"/>
              <a:t> deviation</a:t>
            </a:r>
          </a:p>
          <a:p>
            <a:r>
              <a:rPr lang="en-US" dirty="0" smtClean="0"/>
              <a:t>Graphs</a:t>
            </a:r>
            <a:r>
              <a:rPr lang="en-US" dirty="0"/>
              <a:t> </a:t>
            </a:r>
            <a:r>
              <a:rPr lang="en-US" dirty="0" smtClean="0"/>
              <a:t>/ Charts</a:t>
            </a:r>
          </a:p>
          <a:p>
            <a:r>
              <a:rPr lang="en-US" dirty="0" smtClean="0"/>
              <a:t>Correlation</a:t>
            </a:r>
          </a:p>
          <a:p>
            <a:r>
              <a:rPr lang="en-US" dirty="0" smtClean="0"/>
              <a:t>Statistics for significance</a:t>
            </a:r>
          </a:p>
          <a:p>
            <a:r>
              <a:rPr lang="en-US" dirty="0" smtClean="0"/>
              <a:t>Error propagation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15142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Results either support or do not support the hypothesis</a:t>
            </a:r>
          </a:p>
          <a:p>
            <a:r>
              <a:rPr lang="en-US" sz="2400" dirty="0" smtClean="0"/>
              <a:t>Specify how the data corresponds to your conclusion</a:t>
            </a:r>
          </a:p>
          <a:p>
            <a:r>
              <a:rPr lang="en-US" sz="2400" dirty="0" smtClean="0"/>
              <a:t>Do the results answer the research question? </a:t>
            </a:r>
          </a:p>
          <a:p>
            <a:r>
              <a:rPr lang="en-US" sz="2400" dirty="0" smtClean="0"/>
              <a:t>Consider sources of error</a:t>
            </a:r>
          </a:p>
          <a:p>
            <a:r>
              <a:rPr lang="en-US" sz="2400" dirty="0" smtClean="0"/>
              <a:t>Further directions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67809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10000" y="1905000"/>
            <a:ext cx="4800600" cy="4114800"/>
          </a:xfrm>
        </p:spPr>
        <p:txBody>
          <a:bodyPr/>
          <a:lstStyle/>
          <a:p>
            <a:r>
              <a:rPr lang="en-US" sz="2800" dirty="0" smtClean="0"/>
              <a:t>Include any resources you used to write the introduction, develop your methodology or process your data.</a:t>
            </a:r>
          </a:p>
          <a:p>
            <a:r>
              <a:rPr lang="en-US" sz="2800" dirty="0" smtClean="0"/>
              <a:t>Use APA formatting for citations. See Purdue OWL for help.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41143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Valid IA Project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hands-on laboratory investigation </a:t>
            </a:r>
            <a:r>
              <a:rPr lang="en-US" sz="2400" dirty="0" smtClean="0"/>
              <a:t>(most often)</a:t>
            </a:r>
            <a:endParaRPr lang="en-US" sz="2400" dirty="0"/>
          </a:p>
          <a:p>
            <a:r>
              <a:rPr lang="en-US" sz="2400" dirty="0"/>
              <a:t>U</a:t>
            </a:r>
            <a:r>
              <a:rPr lang="en-US" sz="2400" dirty="0" smtClean="0"/>
              <a:t>sing </a:t>
            </a:r>
            <a:r>
              <a:rPr lang="en-US" sz="2400" dirty="0"/>
              <a:t>a spreadsheet for analysis and modelling 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xtracting </a:t>
            </a:r>
            <a:r>
              <a:rPr lang="en-US" sz="2400" dirty="0"/>
              <a:t>data from a database and </a:t>
            </a:r>
            <a:r>
              <a:rPr lang="en-US" sz="2400" dirty="0" smtClean="0"/>
              <a:t>analyzing </a:t>
            </a:r>
            <a:r>
              <a:rPr lang="en-US" sz="2400" dirty="0"/>
              <a:t>it graphically 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roducing </a:t>
            </a:r>
            <a:r>
              <a:rPr lang="en-US" sz="2400" dirty="0"/>
              <a:t>a hybrid of spreadsheet/database work with a traditional hands-on investigation </a:t>
            </a:r>
          </a:p>
          <a:p>
            <a:r>
              <a:rPr lang="en-US" sz="2400" dirty="0"/>
              <a:t>U</a:t>
            </a:r>
            <a:r>
              <a:rPr lang="en-US" sz="2400" dirty="0" smtClean="0"/>
              <a:t>sing </a:t>
            </a:r>
            <a:r>
              <a:rPr lang="en-US" sz="2400" dirty="0"/>
              <a:t>a simulation, provided it is interactive and open-ended </a:t>
            </a:r>
          </a:p>
          <a:p>
            <a:r>
              <a:rPr lang="en-US" sz="2400" dirty="0"/>
              <a:t>Some </a:t>
            </a:r>
            <a:r>
              <a:rPr lang="en-US" sz="2400" dirty="0" smtClean="0"/>
              <a:t>tasks </a:t>
            </a:r>
            <a:r>
              <a:rPr lang="en-US" sz="2400" dirty="0"/>
              <a:t>may consist of relevant and appropriate qualitative work combined with quantitative work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000552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IA Paper – First draft (Oct 15)</a:t>
            </a:r>
            <a:br>
              <a:rPr lang="en-US" altLang="en-US" dirty="0" smtClean="0"/>
            </a:br>
            <a:r>
              <a:rPr lang="en-US" altLang="en-US" dirty="0" smtClean="0"/>
              <a:t>For clearance to start trials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838200" y="1905000"/>
            <a:ext cx="7696200" cy="4114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Title</a:t>
            </a:r>
          </a:p>
          <a:p>
            <a:pPr eaLnBrk="1" hangingPunct="1"/>
            <a:r>
              <a:rPr lang="en-US" altLang="en-US" sz="2800" dirty="0" smtClean="0"/>
              <a:t>Introduction (why this project for you) </a:t>
            </a:r>
          </a:p>
          <a:p>
            <a:pPr eaLnBrk="1" hangingPunct="1"/>
            <a:r>
              <a:rPr lang="en-US" altLang="en-US" sz="2800" dirty="0" smtClean="0"/>
              <a:t>Background ( &gt;3 links to use, general ideas, part of IB curriculum related)</a:t>
            </a:r>
          </a:p>
          <a:p>
            <a:pPr eaLnBrk="1" hangingPunct="1"/>
            <a:r>
              <a:rPr lang="en-US" altLang="en-US" sz="2800" dirty="0" smtClean="0"/>
              <a:t>Hypothesis (IV and DV identified and a guess about how DV depends on IV)</a:t>
            </a:r>
          </a:p>
          <a:p>
            <a:pPr eaLnBrk="1" hangingPunct="1"/>
            <a:r>
              <a:rPr lang="en-US" altLang="en-US" sz="2800" dirty="0" smtClean="0"/>
              <a:t>Procedure (tentative including equipment, # of trials and a possible schedule)</a:t>
            </a:r>
          </a:p>
          <a:p>
            <a:pPr eaLnBrk="1" hangingPunct="1"/>
            <a:r>
              <a:rPr lang="en-US" altLang="en-US" sz="2800" dirty="0" smtClean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3210955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IA Paper – Second draft (Jan </a:t>
            </a:r>
            <a:r>
              <a:rPr lang="en-US" altLang="en-US" dirty="0" smtClean="0"/>
              <a:t>15)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Presented for peer feedback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838200" y="1905000"/>
            <a:ext cx="7315200" cy="4114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Title (complete)</a:t>
            </a:r>
          </a:p>
          <a:p>
            <a:pPr eaLnBrk="1" hangingPunct="1"/>
            <a:r>
              <a:rPr lang="en-US" altLang="en-US" sz="2800" dirty="0" smtClean="0"/>
              <a:t>Introduction (complete)  </a:t>
            </a:r>
          </a:p>
          <a:p>
            <a:pPr eaLnBrk="1" hangingPunct="1"/>
            <a:r>
              <a:rPr lang="en-US" altLang="en-US" sz="2800" dirty="0" smtClean="0"/>
              <a:t>Background (complete)</a:t>
            </a:r>
          </a:p>
          <a:p>
            <a:pPr eaLnBrk="1" hangingPunct="1"/>
            <a:r>
              <a:rPr lang="en-US" altLang="en-US" sz="2800" dirty="0" smtClean="0"/>
              <a:t>Hypothesis (complete)</a:t>
            </a:r>
          </a:p>
          <a:p>
            <a:pPr eaLnBrk="1" hangingPunct="1"/>
            <a:r>
              <a:rPr lang="en-US" altLang="en-US" sz="2800" dirty="0" smtClean="0"/>
              <a:t>Procedure (what you actually did, materials used) </a:t>
            </a:r>
          </a:p>
          <a:p>
            <a:pPr eaLnBrk="1" hangingPunct="1"/>
            <a:r>
              <a:rPr lang="en-US" altLang="en-US" sz="2800" dirty="0" smtClean="0"/>
              <a:t>Data (Raw data tables, Visual representations of data, graphs, averages)</a:t>
            </a:r>
          </a:p>
          <a:p>
            <a:pPr eaLnBrk="1" hangingPunct="1"/>
            <a:r>
              <a:rPr lang="en-US" altLang="en-US" sz="2800" dirty="0" smtClean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7926217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IA Paper – Final Draft (Feb 1)</a:t>
            </a:r>
            <a:br>
              <a:rPr lang="en-US" altLang="en-US" dirty="0" smtClean="0"/>
            </a:br>
            <a:r>
              <a:rPr lang="en-US" altLang="en-US" dirty="0" smtClean="0"/>
              <a:t>For Single Teacher Feedback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914400" y="1600200"/>
            <a:ext cx="7924800" cy="4114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Title (From 2</a:t>
            </a:r>
            <a:r>
              <a:rPr lang="en-US" altLang="en-US" sz="2400" baseline="30000" dirty="0" smtClean="0"/>
              <a:t>nd</a:t>
            </a:r>
            <a:r>
              <a:rPr lang="en-US" altLang="en-US" sz="2400" dirty="0" smtClean="0"/>
              <a:t> draft)</a:t>
            </a:r>
          </a:p>
          <a:p>
            <a:pPr eaLnBrk="1" hangingPunct="1"/>
            <a:r>
              <a:rPr lang="en-US" altLang="en-US" sz="2400" dirty="0" smtClean="0"/>
              <a:t>Abstract (draft)</a:t>
            </a:r>
          </a:p>
          <a:p>
            <a:pPr eaLnBrk="1" hangingPunct="1"/>
            <a:r>
              <a:rPr lang="en-US" altLang="en-US" sz="2400" dirty="0" smtClean="0"/>
              <a:t>Introduction </a:t>
            </a:r>
            <a:r>
              <a:rPr lang="en-US" altLang="en-US" sz="2400" dirty="0"/>
              <a:t>(From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draft revisions from peers)</a:t>
            </a:r>
          </a:p>
          <a:p>
            <a:pPr eaLnBrk="1" hangingPunct="1"/>
            <a:r>
              <a:rPr lang="en-US" altLang="en-US" sz="2400" dirty="0"/>
              <a:t>Background (From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draft</a:t>
            </a:r>
            <a:r>
              <a:rPr lang="en-US" altLang="en-US" sz="2400" dirty="0" smtClean="0"/>
              <a:t>)</a:t>
            </a:r>
          </a:p>
          <a:p>
            <a:pPr eaLnBrk="1" hangingPunct="1"/>
            <a:r>
              <a:rPr lang="en-US" altLang="en-US" sz="2400" dirty="0" smtClean="0"/>
              <a:t>Hypothesis (</a:t>
            </a:r>
            <a:r>
              <a:rPr lang="en-US" altLang="en-US" sz="2400" dirty="0"/>
              <a:t>From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draft</a:t>
            </a:r>
            <a:r>
              <a:rPr lang="en-US" altLang="en-US" sz="2400" dirty="0" smtClean="0"/>
              <a:t>)</a:t>
            </a:r>
          </a:p>
          <a:p>
            <a:pPr eaLnBrk="1" hangingPunct="1"/>
            <a:r>
              <a:rPr lang="en-US" altLang="en-US" sz="2400" dirty="0" smtClean="0"/>
              <a:t>Procedure (complete)</a:t>
            </a:r>
          </a:p>
          <a:p>
            <a:pPr eaLnBrk="1" hangingPunct="1"/>
            <a:r>
              <a:rPr lang="en-US" altLang="en-US" sz="2400" dirty="0" smtClean="0"/>
              <a:t>Data (complete)</a:t>
            </a:r>
          </a:p>
          <a:p>
            <a:pPr eaLnBrk="1" hangingPunct="1"/>
            <a:r>
              <a:rPr lang="en-US" altLang="en-US" sz="2400" dirty="0" smtClean="0"/>
              <a:t>Data analysis (draft) – teacher feedback really helps</a:t>
            </a:r>
          </a:p>
          <a:p>
            <a:pPr eaLnBrk="1" hangingPunct="1"/>
            <a:r>
              <a:rPr lang="en-US" altLang="en-US" sz="2400" dirty="0" smtClean="0"/>
              <a:t>Conclusions (draft)</a:t>
            </a:r>
          </a:p>
          <a:p>
            <a:pPr eaLnBrk="1" hangingPunct="1"/>
            <a:r>
              <a:rPr lang="en-US" altLang="en-US" sz="2400" dirty="0" smtClean="0"/>
              <a:t>References (complete)</a:t>
            </a:r>
          </a:p>
        </p:txBody>
      </p:sp>
    </p:spTree>
    <p:extLst>
      <p:ext uri="{BB962C8B-B14F-4D97-AF65-F5344CB8AC3E}">
        <p14:creationId xmlns:p14="http://schemas.microsoft.com/office/powerpoint/2010/main" val="5142764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IA Paper – Final (March 15)</a:t>
            </a:r>
            <a:br>
              <a:rPr lang="en-US" altLang="en-US" dirty="0" smtClean="0"/>
            </a:br>
            <a:r>
              <a:rPr lang="en-US" altLang="en-US" dirty="0" smtClean="0"/>
              <a:t>For submission, pdf emailed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914400" y="1600200"/>
            <a:ext cx="7924800" cy="4114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Title (complete)</a:t>
            </a:r>
          </a:p>
          <a:p>
            <a:pPr eaLnBrk="1" hangingPunct="1"/>
            <a:r>
              <a:rPr lang="en-US" altLang="en-US" sz="2400" dirty="0" smtClean="0"/>
              <a:t>Abstract (complete)</a:t>
            </a:r>
          </a:p>
          <a:p>
            <a:pPr eaLnBrk="1" hangingPunct="1"/>
            <a:r>
              <a:rPr lang="en-US" altLang="en-US" sz="2400" dirty="0" smtClean="0"/>
              <a:t>Introduction (complete)</a:t>
            </a:r>
          </a:p>
          <a:p>
            <a:pPr eaLnBrk="1" hangingPunct="1"/>
            <a:r>
              <a:rPr lang="en-US" altLang="en-US" sz="2400" dirty="0"/>
              <a:t>Background </a:t>
            </a:r>
            <a:r>
              <a:rPr lang="en-US" altLang="en-US" sz="2400" dirty="0" smtClean="0"/>
              <a:t>(complete)</a:t>
            </a:r>
          </a:p>
          <a:p>
            <a:pPr eaLnBrk="1" hangingPunct="1"/>
            <a:r>
              <a:rPr lang="en-US" altLang="en-US" sz="2400" dirty="0" smtClean="0"/>
              <a:t>Hypothesis (complete)</a:t>
            </a:r>
          </a:p>
          <a:p>
            <a:pPr eaLnBrk="1" hangingPunct="1"/>
            <a:r>
              <a:rPr lang="en-US" altLang="en-US" sz="2400" dirty="0" smtClean="0"/>
              <a:t>Procedure (complete)</a:t>
            </a:r>
          </a:p>
          <a:p>
            <a:pPr eaLnBrk="1" hangingPunct="1"/>
            <a:r>
              <a:rPr lang="en-US" altLang="en-US" sz="2400" dirty="0" smtClean="0"/>
              <a:t>Data (complete)</a:t>
            </a:r>
          </a:p>
          <a:p>
            <a:pPr eaLnBrk="1" hangingPunct="1"/>
            <a:r>
              <a:rPr lang="en-US" altLang="en-US" sz="2400" dirty="0" smtClean="0"/>
              <a:t>Data analysis (complete) </a:t>
            </a:r>
          </a:p>
          <a:p>
            <a:pPr eaLnBrk="1" hangingPunct="1"/>
            <a:r>
              <a:rPr lang="en-US" altLang="en-US" sz="2400" dirty="0" smtClean="0"/>
              <a:t>Conclusions (complete)</a:t>
            </a:r>
          </a:p>
          <a:p>
            <a:pPr eaLnBrk="1" hangingPunct="1"/>
            <a:r>
              <a:rPr lang="en-US" altLang="en-US" sz="2400" dirty="0" smtClean="0"/>
              <a:t>References (complete)</a:t>
            </a:r>
          </a:p>
        </p:txBody>
      </p:sp>
    </p:spTree>
    <p:extLst>
      <p:ext uri="{BB962C8B-B14F-4D97-AF65-F5344CB8AC3E}">
        <p14:creationId xmlns:p14="http://schemas.microsoft.com/office/powerpoint/2010/main" val="9607823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Title Page</a:t>
            </a:r>
          </a:p>
          <a:p>
            <a:pPr lvl="1" eaLnBrk="1" hangingPunct="1"/>
            <a:r>
              <a:rPr lang="en-US" altLang="en-US" sz="2400" dirty="0" smtClean="0"/>
              <a:t>Title</a:t>
            </a:r>
          </a:p>
          <a:p>
            <a:pPr lvl="1" eaLnBrk="1" hangingPunct="1"/>
            <a:r>
              <a:rPr lang="en-US" altLang="en-US" sz="2400" dirty="0" smtClean="0"/>
              <a:t>Your Name</a:t>
            </a:r>
          </a:p>
          <a:p>
            <a:pPr lvl="1" eaLnBrk="1" hangingPunct="1"/>
            <a:r>
              <a:rPr lang="en-US" altLang="en-US" sz="2400" dirty="0" smtClean="0"/>
              <a:t>Your School</a:t>
            </a:r>
          </a:p>
        </p:txBody>
      </p:sp>
      <p:sp>
        <p:nvSpPr>
          <p:cNvPr id="3379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447800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“Good afternoon. I am Sally Jones. My IB Physics project is entitled….”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</a:t>
            </a:r>
          </a:p>
        </p:txBody>
      </p:sp>
      <p:sp>
        <p:nvSpPr>
          <p:cNvPr id="34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Introduction slides</a:t>
            </a:r>
          </a:p>
          <a:p>
            <a:pPr lvl="1" eaLnBrk="1" hangingPunct="1"/>
            <a:r>
              <a:rPr lang="en-US" altLang="en-US" sz="2400" dirty="0" smtClean="0"/>
              <a:t>2-3</a:t>
            </a:r>
          </a:p>
          <a:p>
            <a:pPr lvl="1" eaLnBrk="1" hangingPunct="1"/>
            <a:r>
              <a:rPr lang="en-US" altLang="en-US" sz="2400" dirty="0" smtClean="0"/>
              <a:t>Important equations or derivations</a:t>
            </a:r>
          </a:p>
        </p:txBody>
      </p:sp>
      <p:sp>
        <p:nvSpPr>
          <p:cNvPr id="3482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905000"/>
            <a:ext cx="4572000" cy="3200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What is your research questions? </a:t>
            </a:r>
          </a:p>
          <a:p>
            <a:pPr eaLnBrk="1" hangingPunct="1"/>
            <a:r>
              <a:rPr lang="en-US" altLang="en-US" sz="2400" dirty="0" smtClean="0"/>
              <a:t>What are the variables of interest?</a:t>
            </a:r>
          </a:p>
          <a:p>
            <a:pPr eaLnBrk="1" hangingPunct="1"/>
            <a:r>
              <a:rPr lang="en-US" altLang="en-US" sz="2400" dirty="0" smtClean="0"/>
              <a:t>Why are they important to our lives? To You?</a:t>
            </a:r>
          </a:p>
          <a:p>
            <a:pPr eaLnBrk="1" hangingPunct="1"/>
            <a:r>
              <a:rPr lang="en-US" altLang="en-US" sz="2400" dirty="0" smtClean="0"/>
              <a:t>What basic theory is necessary to understand your project?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Hypothesis</a:t>
            </a:r>
          </a:p>
          <a:p>
            <a:pPr lvl="1" eaLnBrk="1" hangingPunct="1"/>
            <a:r>
              <a:rPr lang="en-US" altLang="en-US" sz="2400" dirty="0" smtClean="0"/>
              <a:t>Number each of your hypotheses</a:t>
            </a:r>
          </a:p>
          <a:p>
            <a:pPr marL="457200" lvl="1" indent="0" eaLnBrk="1" hangingPunct="1">
              <a:buNone/>
            </a:pPr>
            <a:endParaRPr lang="en-US" altLang="en-US" sz="2400" dirty="0" smtClean="0"/>
          </a:p>
        </p:txBody>
      </p:sp>
      <p:sp>
        <p:nvSpPr>
          <p:cNvPr id="3584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You may read this overhead directly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	“My hypothesis is /hypotheses are…”</a:t>
            </a:r>
          </a:p>
          <a:p>
            <a:pPr eaLnBrk="1" hangingPunct="1"/>
            <a:r>
              <a:rPr lang="en-US" altLang="en-US" sz="2800" dirty="0" smtClean="0"/>
              <a:t>Pause for a short while after you read these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</a:t>
            </a:r>
          </a:p>
        </p:txBody>
      </p:sp>
      <p:sp>
        <p:nvSpPr>
          <p:cNvPr id="36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Procedure</a:t>
            </a:r>
          </a:p>
          <a:p>
            <a:pPr lvl="1" eaLnBrk="1" hangingPunct="1"/>
            <a:r>
              <a:rPr lang="en-US" altLang="en-US" sz="2400" dirty="0" smtClean="0"/>
              <a:t>Number the steps</a:t>
            </a:r>
          </a:p>
          <a:p>
            <a:pPr lvl="1" eaLnBrk="1" hangingPunct="1"/>
            <a:r>
              <a:rPr lang="en-US" altLang="en-US" sz="2400" dirty="0" smtClean="0"/>
              <a:t>Use past tense and passive voice</a:t>
            </a:r>
          </a:p>
          <a:p>
            <a:pPr lvl="1" eaLnBrk="1" hangingPunct="1"/>
            <a:r>
              <a:rPr lang="en-US" altLang="en-US" sz="2400" dirty="0" smtClean="0"/>
              <a:t>Show pictures of any unusual apparatus</a:t>
            </a:r>
          </a:p>
        </p:txBody>
      </p:sp>
      <p:sp>
        <p:nvSpPr>
          <p:cNvPr id="3686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“The hypothesis was tested in the following way. First…”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</a:t>
            </a: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Results</a:t>
            </a:r>
          </a:p>
          <a:p>
            <a:pPr lvl="1" eaLnBrk="1" hangingPunct="1"/>
            <a:r>
              <a:rPr lang="en-US" altLang="en-US" sz="2400" dirty="0" smtClean="0"/>
              <a:t>Table showing the raw data obtained</a:t>
            </a:r>
          </a:p>
          <a:p>
            <a:pPr lvl="1" eaLnBrk="1" hangingPunct="1"/>
            <a:r>
              <a:rPr lang="en-US" altLang="en-US" sz="2400" dirty="0" smtClean="0"/>
              <a:t>Talk through data pointing out averages and patterns</a:t>
            </a:r>
          </a:p>
          <a:p>
            <a:pPr lvl="1" eaLnBrk="1" hangingPunct="1"/>
            <a:r>
              <a:rPr lang="en-US" altLang="en-US" sz="2400" dirty="0" smtClean="0"/>
              <a:t>Show the data as a graph</a:t>
            </a:r>
          </a:p>
          <a:p>
            <a:pPr lvl="1" eaLnBrk="1" hangingPunct="1"/>
            <a:endParaRPr lang="en-US" altLang="en-US" sz="2400" dirty="0" smtClean="0"/>
          </a:p>
        </p:txBody>
      </p:sp>
      <p:sp>
        <p:nvSpPr>
          <p:cNvPr id="3789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“This procedure lead to the following results….</a:t>
            </a:r>
          </a:p>
          <a:p>
            <a:pPr eaLnBrk="1" hangingPunct="1"/>
            <a:r>
              <a:rPr lang="en-US" altLang="en-US" sz="2800" smtClean="0"/>
              <a:t>“These data can be better displayed as a graph…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</a:p>
          <a:p>
            <a:r>
              <a:rPr lang="en-US" dirty="0" smtClean="0"/>
              <a:t>Resources  </a:t>
            </a:r>
          </a:p>
          <a:p>
            <a:r>
              <a:rPr lang="en-US" dirty="0" smtClean="0"/>
              <a:t>Citations</a:t>
            </a:r>
          </a:p>
          <a:p>
            <a:endParaRPr lang="en-US" dirty="0"/>
          </a:p>
          <a:p>
            <a:r>
              <a:rPr lang="en-US" dirty="0" smtClean="0"/>
              <a:t>Questions….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“I’d like thank the following people…</a:t>
            </a:r>
          </a:p>
          <a:p>
            <a:r>
              <a:rPr lang="en-US" dirty="0" smtClean="0"/>
              <a:t>“I found these resources helpful…</a:t>
            </a:r>
          </a:p>
          <a:p>
            <a:r>
              <a:rPr lang="en-US" dirty="0" smtClean="0"/>
              <a:t>“Do you have any questions?”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846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 IA Project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topic you select must fall under the umbrella of the IB Physics curriculum. </a:t>
            </a:r>
          </a:p>
          <a:p>
            <a:r>
              <a:rPr lang="en-US" dirty="0" smtClean="0"/>
              <a:t>You do not need to be restricted to our subset of SL and Option B Engineering.</a:t>
            </a:r>
          </a:p>
          <a:p>
            <a:r>
              <a:rPr lang="en-US" dirty="0" smtClean="0"/>
              <a:t>You may explore HL content and Options A Relativity, C Imaging, and D Astrophysics (pdfs posted on Request)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1343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r>
              <a:rPr lang="en-US" dirty="0" smtClean="0"/>
              <a:t>Due Dates </a:t>
            </a:r>
            <a:r>
              <a:rPr lang="en-US" u="sng" dirty="0" smtClean="0"/>
              <a:t>Last </a:t>
            </a:r>
            <a:r>
              <a:rPr lang="en-US" u="sng" dirty="0" smtClean="0"/>
              <a:t>possible </a:t>
            </a:r>
            <a:r>
              <a:rPr lang="en-US" u="sng" dirty="0" smtClean="0">
                <a:solidFill>
                  <a:srgbClr val="FF0000"/>
                </a:solidFill>
              </a:rPr>
              <a:t>graded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305800" cy="4114800"/>
          </a:xfrm>
        </p:spPr>
        <p:txBody>
          <a:bodyPr/>
          <a:lstStyle/>
          <a:p>
            <a:r>
              <a:rPr lang="en-US" sz="2400" dirty="0"/>
              <a:t>March </a:t>
            </a:r>
            <a:r>
              <a:rPr lang="en-US" sz="2400" dirty="0" smtClean="0"/>
              <a:t>15   IB Deadline (non-negotiable) </a:t>
            </a:r>
            <a:r>
              <a:rPr lang="en-US" sz="2400" dirty="0" smtClean="0">
                <a:solidFill>
                  <a:srgbClr val="FF0000"/>
                </a:solidFill>
              </a:rPr>
              <a:t>FINAL IA Paper 		</a:t>
            </a:r>
            <a:r>
              <a:rPr lang="en-US" sz="2400" dirty="0" smtClean="0"/>
              <a:t>complete in digital pdf form ready for upload</a:t>
            </a:r>
            <a:r>
              <a:rPr lang="en-US" sz="2400" dirty="0"/>
              <a:t> </a:t>
            </a:r>
            <a:r>
              <a:rPr lang="en-US" sz="2400" dirty="0" smtClean="0"/>
              <a:t>		emailed to teacher. (</a:t>
            </a:r>
            <a:r>
              <a:rPr lang="en-US" sz="2400" u="sng" dirty="0" smtClean="0"/>
              <a:t>Before spring break</a:t>
            </a:r>
            <a:r>
              <a:rPr lang="en-US" sz="2400" dirty="0" smtClean="0"/>
              <a:t>) </a:t>
            </a:r>
          </a:p>
          <a:p>
            <a:r>
              <a:rPr lang="en-US" sz="2400" dirty="0" smtClean="0"/>
              <a:t>March 1	</a:t>
            </a:r>
            <a:r>
              <a:rPr lang="en-US" sz="2400" dirty="0" smtClean="0">
                <a:solidFill>
                  <a:srgbClr val="FF0000"/>
                </a:solidFill>
              </a:rPr>
              <a:t>Group 4 Physics/Bio Project </a:t>
            </a:r>
            <a:r>
              <a:rPr lang="en-US" sz="2400" dirty="0" smtClean="0"/>
              <a:t>performed and 		IA Cover sheet completed and emailed.</a:t>
            </a:r>
          </a:p>
          <a:p>
            <a:r>
              <a:rPr lang="en-US" sz="2400" dirty="0" smtClean="0"/>
              <a:t>Feb 1 	</a:t>
            </a:r>
            <a:r>
              <a:rPr lang="en-US" sz="2400" dirty="0" smtClean="0">
                <a:solidFill>
                  <a:srgbClr val="FF0000"/>
                </a:solidFill>
              </a:rPr>
              <a:t>Second draft </a:t>
            </a:r>
            <a:r>
              <a:rPr lang="en-US" sz="2400" dirty="0" smtClean="0"/>
              <a:t>due </a:t>
            </a:r>
            <a:r>
              <a:rPr lang="en-US" sz="2400" dirty="0"/>
              <a:t>Paper/projects </a:t>
            </a:r>
            <a:r>
              <a:rPr lang="en-US" sz="2400" dirty="0" smtClean="0"/>
              <a:t>complete 		with Data analysis. (Teacher written feedback 		by Feb 15 – one time only)</a:t>
            </a:r>
          </a:p>
          <a:p>
            <a:r>
              <a:rPr lang="en-US" sz="2400" dirty="0" smtClean="0"/>
              <a:t>Jan 15	Schedule individual conferences as needed for 		questions about data processing or statistics</a:t>
            </a:r>
            <a:endParaRPr lang="en-US" sz="2000" dirty="0" smtClean="0"/>
          </a:p>
          <a:p>
            <a:r>
              <a:rPr lang="en-US" sz="2400" dirty="0" smtClean="0"/>
              <a:t>Jan </a:t>
            </a:r>
            <a:r>
              <a:rPr lang="en-US" sz="2400" dirty="0" smtClean="0"/>
              <a:t>15      All </a:t>
            </a:r>
            <a:r>
              <a:rPr lang="en-US" sz="2400" dirty="0"/>
              <a:t>data collected. (Peer feedback </a:t>
            </a:r>
            <a:r>
              <a:rPr lang="en-US" sz="2400" dirty="0" smtClean="0"/>
              <a:t>for </a:t>
            </a:r>
            <a:r>
              <a:rPr lang="en-US" sz="2400" dirty="0"/>
              <a:t>revision </a:t>
            </a:r>
            <a:r>
              <a:rPr lang="en-US" sz="2400" dirty="0" smtClean="0"/>
              <a:t>		from </a:t>
            </a:r>
            <a:r>
              <a:rPr lang="en-US" sz="2400" dirty="0"/>
              <a:t>class </a:t>
            </a:r>
            <a:r>
              <a:rPr lang="en-US" sz="2400" dirty="0">
                <a:solidFill>
                  <a:srgbClr val="FF0000"/>
                </a:solidFill>
              </a:rPr>
              <a:t>presentations</a:t>
            </a:r>
            <a:r>
              <a:rPr lang="en-US" sz="2400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31117959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Due Dates </a:t>
            </a:r>
            <a:r>
              <a:rPr lang="en-US" u="sng" dirty="0" smtClean="0"/>
              <a:t>Last possible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153400" cy="4114800"/>
          </a:xfrm>
        </p:spPr>
        <p:txBody>
          <a:bodyPr/>
          <a:lstStyle/>
          <a:p>
            <a:r>
              <a:rPr lang="en-US" sz="2400" dirty="0"/>
              <a:t>Nov </a:t>
            </a:r>
            <a:r>
              <a:rPr lang="en-US" sz="2400" dirty="0" smtClean="0"/>
              <a:t>15     	</a:t>
            </a:r>
            <a:r>
              <a:rPr lang="en-US" sz="2400" dirty="0" smtClean="0">
                <a:solidFill>
                  <a:srgbClr val="FF0000"/>
                </a:solidFill>
              </a:rPr>
              <a:t>First Trial </a:t>
            </a:r>
            <a:r>
              <a:rPr lang="en-US" sz="2400" dirty="0">
                <a:solidFill>
                  <a:srgbClr val="FF0000"/>
                </a:solidFill>
              </a:rPr>
              <a:t>Run </a:t>
            </a:r>
            <a:r>
              <a:rPr lang="en-US" sz="2400" dirty="0"/>
              <a:t>conferences as </a:t>
            </a:r>
            <a:r>
              <a:rPr lang="en-US" sz="2400" dirty="0" smtClean="0"/>
              <a:t>needed. 		</a:t>
            </a:r>
            <a:r>
              <a:rPr lang="en-US" sz="2400" dirty="0" smtClean="0"/>
              <a:t>	</a:t>
            </a:r>
            <a:r>
              <a:rPr lang="en-US" sz="2400" dirty="0" smtClean="0"/>
              <a:t>Modifications </a:t>
            </a:r>
            <a:r>
              <a:rPr lang="en-US" sz="2400" dirty="0" smtClean="0"/>
              <a:t>of </a:t>
            </a:r>
            <a:r>
              <a:rPr lang="en-US" sz="2400" dirty="0"/>
              <a:t>procedures as necessary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Oct 15      Proposal/</a:t>
            </a:r>
            <a:r>
              <a:rPr lang="en-US" sz="2400" dirty="0" smtClean="0">
                <a:solidFill>
                  <a:srgbClr val="FF0000"/>
                </a:solidFill>
              </a:rPr>
              <a:t>First draft</a:t>
            </a:r>
            <a:r>
              <a:rPr lang="en-US" sz="2400" dirty="0" smtClean="0"/>
              <a:t>. (Includes background, 		hypothesis, research question, 				experimental design, time table for 			data collection, </a:t>
            </a:r>
            <a:r>
              <a:rPr lang="en-US" sz="2400" dirty="0" smtClean="0"/>
              <a:t>expected </a:t>
            </a:r>
            <a:r>
              <a:rPr lang="en-US" sz="2400" dirty="0" smtClean="0"/>
              <a:t>data 			</a:t>
            </a:r>
            <a:r>
              <a:rPr lang="en-US" sz="2400" dirty="0" smtClean="0"/>
              <a:t>	processing </a:t>
            </a:r>
            <a:r>
              <a:rPr lang="en-US" sz="2400" dirty="0" smtClean="0"/>
              <a:t>and references.) </a:t>
            </a:r>
            <a:endParaRPr lang="en-US" sz="2400" dirty="0" smtClean="0"/>
          </a:p>
          <a:p>
            <a:r>
              <a:rPr lang="en-US" sz="2400" dirty="0" smtClean="0"/>
              <a:t>Sept 30	</a:t>
            </a:r>
            <a:r>
              <a:rPr lang="en-US" sz="2400" dirty="0" smtClean="0">
                <a:solidFill>
                  <a:srgbClr val="FF0000"/>
                </a:solidFill>
              </a:rPr>
              <a:t>Mock IA Project </a:t>
            </a:r>
            <a:r>
              <a:rPr lang="en-US" sz="2400" dirty="0" smtClean="0"/>
              <a:t>start to finish with groups of 		3-4 students for a required lab about gases</a:t>
            </a:r>
            <a:endParaRPr lang="en-US" sz="2400" dirty="0" smtClean="0"/>
          </a:p>
          <a:p>
            <a:r>
              <a:rPr lang="en-US" sz="2400" dirty="0" smtClean="0"/>
              <a:t>Sept 15    Topic 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election</a:t>
            </a:r>
            <a:r>
              <a:rPr lang="en-US" sz="2400" dirty="0" smtClean="0"/>
              <a:t> (pending equipment)</a:t>
            </a:r>
          </a:p>
          <a:p>
            <a:r>
              <a:rPr lang="en-US" sz="2400" dirty="0" smtClean="0"/>
              <a:t>May </a:t>
            </a:r>
            <a:r>
              <a:rPr lang="en-US" sz="2400" dirty="0" smtClean="0"/>
              <a:t>30</a:t>
            </a:r>
            <a:r>
              <a:rPr lang="en-US" sz="2400" dirty="0" smtClean="0"/>
              <a:t>     </a:t>
            </a:r>
            <a:r>
              <a:rPr lang="en-US" sz="2400" dirty="0" smtClean="0"/>
              <a:t>3 Research </a:t>
            </a:r>
            <a:r>
              <a:rPr lang="en-US" sz="2400" dirty="0" smtClean="0">
                <a:solidFill>
                  <a:srgbClr val="FF0000"/>
                </a:solidFill>
              </a:rPr>
              <a:t>Ideas</a:t>
            </a:r>
            <a:r>
              <a:rPr lang="en-US" sz="2400" dirty="0" smtClean="0"/>
              <a:t> (conferences for focus) </a:t>
            </a:r>
          </a:p>
          <a:p>
            <a:r>
              <a:rPr lang="en-US" sz="2400" dirty="0" smtClean="0"/>
              <a:t>May </a:t>
            </a:r>
            <a:r>
              <a:rPr lang="en-US" sz="2400" dirty="0" smtClean="0"/>
              <a:t>15     First </a:t>
            </a:r>
            <a:r>
              <a:rPr lang="en-US" sz="2400" dirty="0" smtClean="0"/>
              <a:t>training during first year.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062557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</a:t>
            </a:r>
            <a:r>
              <a:rPr lang="en-US" dirty="0" smtClean="0"/>
              <a:t>Grading and 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sz="2400" dirty="0" smtClean="0"/>
              <a:t>Besides IB IA assessment rubric grading, the stages of the project will be assessed as follows.</a:t>
            </a:r>
          </a:p>
          <a:p>
            <a:r>
              <a:rPr lang="en-US" sz="2400" dirty="0" smtClean="0"/>
              <a:t>3 Ideas (15 pts) May </a:t>
            </a:r>
            <a:r>
              <a:rPr lang="en-US" sz="2400" dirty="0" smtClean="0"/>
              <a:t>30</a:t>
            </a:r>
            <a:r>
              <a:rPr lang="en-US" sz="2400" dirty="0" smtClean="0"/>
              <a:t> </a:t>
            </a:r>
            <a:r>
              <a:rPr lang="en-US" sz="2400" dirty="0" smtClean="0"/>
              <a:t>Year 1</a:t>
            </a:r>
          </a:p>
          <a:p>
            <a:r>
              <a:rPr lang="en-US" sz="2400" dirty="0" smtClean="0"/>
              <a:t>Project Selection (10 pts)  Sept </a:t>
            </a:r>
            <a:r>
              <a:rPr lang="en-US" sz="2400" dirty="0" smtClean="0"/>
              <a:t>15</a:t>
            </a:r>
          </a:p>
          <a:p>
            <a:r>
              <a:rPr lang="en-US" sz="2400" dirty="0" smtClean="0"/>
              <a:t>Group </a:t>
            </a:r>
            <a:r>
              <a:rPr lang="en-US" sz="2400" dirty="0" smtClean="0"/>
              <a:t>Mock </a:t>
            </a:r>
            <a:r>
              <a:rPr lang="en-US" sz="2400" dirty="0"/>
              <a:t>IA Project </a:t>
            </a:r>
            <a:r>
              <a:rPr lang="en-US" sz="2400" dirty="0" smtClean="0"/>
              <a:t>about Gases (65 pts) Sept 30</a:t>
            </a:r>
            <a:endParaRPr lang="en-US" sz="2400" dirty="0" smtClean="0"/>
          </a:p>
          <a:p>
            <a:r>
              <a:rPr lang="en-US" sz="2400" dirty="0" smtClean="0"/>
              <a:t>Proposal/First draft (30 pts) Oct </a:t>
            </a:r>
            <a:r>
              <a:rPr lang="en-US" sz="2400" dirty="0" smtClean="0"/>
              <a:t>15</a:t>
            </a:r>
          </a:p>
          <a:p>
            <a:r>
              <a:rPr lang="en-US" sz="2400" dirty="0" smtClean="0"/>
              <a:t>First Trials (20 pts) Nov 15</a:t>
            </a:r>
            <a:endParaRPr lang="en-US" sz="2400" dirty="0" smtClean="0"/>
          </a:p>
          <a:p>
            <a:r>
              <a:rPr lang="en-US" sz="2400" dirty="0" smtClean="0"/>
              <a:t>Data Complete </a:t>
            </a:r>
            <a:r>
              <a:rPr lang="en-US" sz="2400" dirty="0" smtClean="0"/>
              <a:t>peer presentations </a:t>
            </a:r>
            <a:r>
              <a:rPr lang="en-US" sz="2400" dirty="0" smtClean="0"/>
              <a:t>(20 pts) Jan </a:t>
            </a:r>
            <a:r>
              <a:rPr lang="en-US" sz="2400" dirty="0" smtClean="0"/>
              <a:t>15</a:t>
            </a:r>
            <a:r>
              <a:rPr lang="en-US" sz="2000" dirty="0" smtClean="0"/>
              <a:t>	</a:t>
            </a:r>
          </a:p>
          <a:p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draft for Teacher Written Feedback </a:t>
            </a:r>
            <a:r>
              <a:rPr lang="en-US" sz="2400" dirty="0" smtClean="0"/>
              <a:t>(30 pts) Feb </a:t>
            </a:r>
            <a:r>
              <a:rPr lang="en-US" sz="2400" dirty="0" smtClean="0"/>
              <a:t>1</a:t>
            </a:r>
          </a:p>
          <a:p>
            <a:r>
              <a:rPr lang="en-US" sz="2400" dirty="0" smtClean="0"/>
              <a:t>Group 4 project for Cover Page (30 pts)</a:t>
            </a:r>
            <a:r>
              <a:rPr lang="en-US" sz="2400" dirty="0" smtClean="0"/>
              <a:t> Mar 1</a:t>
            </a:r>
            <a:endParaRPr lang="en-US" sz="2400" dirty="0" smtClean="0"/>
          </a:p>
          <a:p>
            <a:r>
              <a:rPr lang="en-US" sz="2400" dirty="0" smtClean="0"/>
              <a:t>Final IA Paper (50 pts) Mar 15</a:t>
            </a:r>
          </a:p>
        </p:txBody>
      </p:sp>
    </p:spTree>
    <p:extLst>
      <p:ext uri="{BB962C8B-B14F-4D97-AF65-F5344CB8AC3E}">
        <p14:creationId xmlns:p14="http://schemas.microsoft.com/office/powerpoint/2010/main" val="315319246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out the resources posted online for help with your </a:t>
            </a:r>
            <a:r>
              <a:rPr lang="en-US" dirty="0" smtClean="0"/>
              <a:t>IA:</a:t>
            </a:r>
          </a:p>
          <a:p>
            <a:r>
              <a:rPr lang="en-US" dirty="0" smtClean="0"/>
              <a:t>Explore </a:t>
            </a:r>
            <a:r>
              <a:rPr lang="en-US" dirty="0" smtClean="0"/>
              <a:t>300 </a:t>
            </a:r>
            <a:r>
              <a:rPr lang="en-US" dirty="0" smtClean="0"/>
              <a:t>IA ideas </a:t>
            </a:r>
            <a:r>
              <a:rPr lang="en-US" dirty="0" smtClean="0"/>
              <a:t>document</a:t>
            </a:r>
          </a:p>
          <a:p>
            <a:r>
              <a:rPr lang="en-US" dirty="0" smtClean="0"/>
              <a:t>Read Nature of Science part 1, p1-7</a:t>
            </a:r>
          </a:p>
          <a:p>
            <a:r>
              <a:rPr lang="en-US" dirty="0" smtClean="0"/>
              <a:t>Read </a:t>
            </a:r>
            <a:r>
              <a:rPr lang="en-US" dirty="0"/>
              <a:t>Slosberg Ch 1, p1-4 and the A</a:t>
            </a:r>
            <a:r>
              <a:rPr lang="en-US" dirty="0" smtClean="0"/>
              <a:t>ppendix C </a:t>
            </a:r>
            <a:r>
              <a:rPr lang="en-US" dirty="0"/>
              <a:t>list of physics </a:t>
            </a:r>
            <a:r>
              <a:rPr lang="en-US" dirty="0" smtClean="0"/>
              <a:t>labs</a:t>
            </a:r>
          </a:p>
          <a:p>
            <a:r>
              <a:rPr lang="en-US" dirty="0" smtClean="0"/>
              <a:t>3 Ideas by day of the final (15 pts) </a:t>
            </a:r>
          </a:p>
        </p:txBody>
      </p:sp>
    </p:spTree>
    <p:extLst>
      <p:ext uri="{BB962C8B-B14F-4D97-AF65-F5344CB8AC3E}">
        <p14:creationId xmlns:p14="http://schemas.microsoft.com/office/powerpoint/2010/main" val="201648554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 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Personal engagement </a:t>
            </a:r>
            <a:r>
              <a:rPr lang="fr-FR" b="1" dirty="0" smtClean="0"/>
              <a:t>(0-2 pts) 8%</a:t>
            </a:r>
          </a:p>
          <a:p>
            <a:r>
              <a:rPr lang="fr-FR" b="1" dirty="0" smtClean="0"/>
              <a:t>Exploration (0-6 pts) 25%</a:t>
            </a:r>
          </a:p>
          <a:p>
            <a:r>
              <a:rPr lang="fr-FR" b="1" dirty="0" smtClean="0"/>
              <a:t>Analysis (0-6 pts) 25%</a:t>
            </a:r>
          </a:p>
          <a:p>
            <a:r>
              <a:rPr lang="fr-FR" b="1" dirty="0" smtClean="0"/>
              <a:t>Evaluation (0-6 pts) 25%</a:t>
            </a:r>
            <a:endParaRPr lang="fr-FR" dirty="0" smtClean="0"/>
          </a:p>
          <a:p>
            <a:r>
              <a:rPr lang="fr-FR" b="1" dirty="0" smtClean="0"/>
              <a:t>Communication (0-4 pts) 17%</a:t>
            </a:r>
          </a:p>
          <a:p>
            <a:r>
              <a:rPr lang="fr-FR" b="1" dirty="0" smtClean="0"/>
              <a:t>Total  (0-24 pts) </a:t>
            </a:r>
            <a:endParaRPr lang="fr-FR" b="1" dirty="0" smtClean="0"/>
          </a:p>
          <a:p>
            <a:pPr lvl="1"/>
            <a:r>
              <a:rPr lang="fr-FR" b="1" dirty="0" smtClean="0"/>
              <a:t>See </a:t>
            </a:r>
            <a:r>
              <a:rPr lang="fr-FR" b="1" dirty="0" err="1" smtClean="0"/>
              <a:t>Handout</a:t>
            </a:r>
            <a:r>
              <a:rPr lang="fr-FR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4805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 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fr-FR" sz="2800" b="1" dirty="0"/>
              <a:t>Personal </a:t>
            </a:r>
            <a:r>
              <a:rPr lang="fr-FR" sz="2800" b="1" dirty="0" smtClean="0"/>
              <a:t>engagement  </a:t>
            </a:r>
          </a:p>
          <a:p>
            <a:pPr lvl="1"/>
            <a:r>
              <a:rPr lang="fr-FR" sz="2400" b="1" dirty="0" smtClean="0"/>
              <a:t>Related to interests; YOU design and do it</a:t>
            </a:r>
          </a:p>
          <a:p>
            <a:r>
              <a:rPr lang="fr-FR" sz="2800" b="1" dirty="0" smtClean="0"/>
              <a:t>Exploration </a:t>
            </a:r>
          </a:p>
          <a:p>
            <a:pPr lvl="1"/>
            <a:r>
              <a:rPr lang="fr-FR" sz="2400" b="1" dirty="0" smtClean="0"/>
              <a:t>Background info; Variables involved; experimental design; hypothesis; methodologies</a:t>
            </a:r>
            <a:endParaRPr lang="fr-FR" sz="2400" b="1" dirty="0"/>
          </a:p>
          <a:p>
            <a:r>
              <a:rPr lang="fr-FR" sz="2800" b="1" dirty="0" smtClean="0"/>
              <a:t>Analysis</a:t>
            </a:r>
          </a:p>
          <a:p>
            <a:pPr lvl="1"/>
            <a:r>
              <a:rPr lang="fr-FR" sz="2400" b="1" dirty="0" smtClean="0"/>
              <a:t>Data; Data summaries; Data analysis; Graphs; Tables; Stats; Error analysis</a:t>
            </a:r>
          </a:p>
        </p:txBody>
      </p:sp>
    </p:spTree>
    <p:extLst>
      <p:ext uri="{BB962C8B-B14F-4D97-AF65-F5344CB8AC3E}">
        <p14:creationId xmlns:p14="http://schemas.microsoft.com/office/powerpoint/2010/main" val="5273845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 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 smtClean="0"/>
              <a:t>Evaluation </a:t>
            </a:r>
          </a:p>
          <a:p>
            <a:pPr lvl="1"/>
            <a:r>
              <a:rPr lang="fr-FR" sz="2400" b="1" dirty="0" smtClean="0"/>
              <a:t>Conclusions, sources of error, further directions, comparisons to accepted</a:t>
            </a:r>
            <a:endParaRPr lang="fr-FR" sz="2400" dirty="0" smtClean="0"/>
          </a:p>
          <a:p>
            <a:r>
              <a:rPr lang="fr-FR" sz="2800" b="1" dirty="0" smtClean="0"/>
              <a:t>Communication</a:t>
            </a:r>
          </a:p>
          <a:p>
            <a:pPr lvl="1"/>
            <a:r>
              <a:rPr lang="fr-FR" sz="2400" b="1" dirty="0" smtClean="0"/>
              <a:t>Paper is complete, concise, free of errors</a:t>
            </a:r>
            <a:endParaRPr lang="fr-FR" sz="2400" b="1" dirty="0"/>
          </a:p>
          <a:p>
            <a:pPr lvl="1"/>
            <a:r>
              <a:rPr lang="fr-FR" sz="2400" b="1" dirty="0" smtClean="0"/>
              <a:t> Abstract (optional</a:t>
            </a:r>
            <a:r>
              <a:rPr lang="fr-FR" sz="2400" b="1" dirty="0" smtClean="0"/>
              <a:t>)</a:t>
            </a:r>
          </a:p>
          <a:p>
            <a:pPr lvl="1"/>
            <a:endParaRPr lang="fr-FR" sz="2400" b="1" dirty="0"/>
          </a:p>
          <a:p>
            <a:r>
              <a:rPr lang="fr-FR" sz="2800" b="1" dirty="0" smtClean="0"/>
              <a:t>See </a:t>
            </a:r>
            <a:r>
              <a:rPr lang="fr-FR" sz="2800" b="1" dirty="0" err="1" smtClean="0"/>
              <a:t>Slosberg’s</a:t>
            </a:r>
            <a:r>
              <a:rPr lang="fr-FR" sz="2800" b="1" dirty="0" smtClean="0"/>
              <a:t> Science IA Document to maximise your score </a:t>
            </a:r>
            <a:endParaRPr lang="fr-F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8198630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A02C53"/>
        </a:dk1>
        <a:lt1>
          <a:srgbClr val="FFFFFF"/>
        </a:lt1>
        <a:dk2>
          <a:srgbClr val="660033"/>
        </a:dk2>
        <a:lt2>
          <a:srgbClr val="D43274"/>
        </a:lt2>
        <a:accent1>
          <a:srgbClr val="9482EC"/>
        </a:accent1>
        <a:accent2>
          <a:srgbClr val="B2B2B2"/>
        </a:accent2>
        <a:accent3>
          <a:srgbClr val="FFFFFF"/>
        </a:accent3>
        <a:accent4>
          <a:srgbClr val="882446"/>
        </a:accent4>
        <a:accent5>
          <a:srgbClr val="C8C1F4"/>
        </a:accent5>
        <a:accent6>
          <a:srgbClr val="A1A1A1"/>
        </a:accent6>
        <a:hlink>
          <a:srgbClr val="F43277"/>
        </a:hlink>
        <a:folHlink>
          <a:srgbClr val="E2069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DB3343"/>
    </a:dk1>
    <a:lt1>
      <a:srgbClr val="FFFFFF"/>
    </a:lt1>
    <a:dk2>
      <a:srgbClr val="660033"/>
    </a:dk2>
    <a:lt2>
      <a:srgbClr val="A42E4A"/>
    </a:lt2>
    <a:accent1>
      <a:srgbClr val="9482EC"/>
    </a:accent1>
    <a:accent2>
      <a:srgbClr val="B2B2B2"/>
    </a:accent2>
    <a:accent3>
      <a:srgbClr val="FFFFFF"/>
    </a:accent3>
    <a:accent4>
      <a:srgbClr val="BB2A38"/>
    </a:accent4>
    <a:accent5>
      <a:srgbClr val="C8C1F4"/>
    </a:accent5>
    <a:accent6>
      <a:srgbClr val="A1A1A1"/>
    </a:accent6>
    <a:hlink>
      <a:srgbClr val="F43277"/>
    </a:hlink>
    <a:folHlink>
      <a:srgbClr val="E2069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 2000\Templates\Presentation Designs\Blueprint.pot</Template>
  <TotalTime>11326</TotalTime>
  <Words>2918</Words>
  <Application>Microsoft Office PowerPoint</Application>
  <PresentationFormat>On-screen Show (4:3)</PresentationFormat>
  <Paragraphs>444</Paragraphs>
  <Slides>63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0" baseType="lpstr">
      <vt:lpstr>Arial</vt:lpstr>
      <vt:lpstr>Calibri</vt:lpstr>
      <vt:lpstr>Cambria Math</vt:lpstr>
      <vt:lpstr>Tahoma</vt:lpstr>
      <vt:lpstr>Wingdings</vt:lpstr>
      <vt:lpstr>Blueprint</vt:lpstr>
      <vt:lpstr>Equation</vt:lpstr>
      <vt:lpstr>IA Projects</vt:lpstr>
      <vt:lpstr>IB Physics SL Assessments</vt:lpstr>
      <vt:lpstr>IA Assessment Objectives</vt:lpstr>
      <vt:lpstr>The Internal Assessment</vt:lpstr>
      <vt:lpstr> Valid IA Project Types</vt:lpstr>
      <vt:lpstr>Valid IA Project Types</vt:lpstr>
      <vt:lpstr>IA Rubric</vt:lpstr>
      <vt:lpstr>IA Rubric</vt:lpstr>
      <vt:lpstr>IA Rubric</vt:lpstr>
      <vt:lpstr>Classroom Grading and Pacing</vt:lpstr>
      <vt:lpstr>The Research Process</vt:lpstr>
      <vt:lpstr>Choosing a project</vt:lpstr>
      <vt:lpstr>Choosing a project</vt:lpstr>
      <vt:lpstr>Choosing a project</vt:lpstr>
      <vt:lpstr>Special Clearances</vt:lpstr>
      <vt:lpstr>Choosing a project  (Summary)</vt:lpstr>
      <vt:lpstr>First Assignment</vt:lpstr>
      <vt:lpstr>The Scientific Method</vt:lpstr>
      <vt:lpstr>Experimental design</vt:lpstr>
      <vt:lpstr>Experimental design</vt:lpstr>
      <vt:lpstr>Experimental design</vt:lpstr>
      <vt:lpstr>Experimental design</vt:lpstr>
      <vt:lpstr>Experimental design</vt:lpstr>
      <vt:lpstr>Experimental design</vt:lpstr>
      <vt:lpstr>Experimental design</vt:lpstr>
      <vt:lpstr>Experimental design</vt:lpstr>
      <vt:lpstr>Experimental Design (Summary)</vt:lpstr>
      <vt:lpstr>Collecting Data</vt:lpstr>
      <vt:lpstr>Collecting Data</vt:lpstr>
      <vt:lpstr>Collecting Data</vt:lpstr>
      <vt:lpstr>Data analysis</vt:lpstr>
      <vt:lpstr>Data analysis</vt:lpstr>
      <vt:lpstr>Data analysis</vt:lpstr>
      <vt:lpstr>Data analysis</vt:lpstr>
      <vt:lpstr>Data analysis</vt:lpstr>
      <vt:lpstr>Data analysis </vt:lpstr>
      <vt:lpstr>Data analysis</vt:lpstr>
      <vt:lpstr>Data analysis</vt:lpstr>
      <vt:lpstr>Error Analysis/Propagation</vt:lpstr>
      <vt:lpstr>IA Paper (See also: Slosberg)</vt:lpstr>
      <vt:lpstr>Paper</vt:lpstr>
      <vt:lpstr>Paper</vt:lpstr>
      <vt:lpstr>Paper</vt:lpstr>
      <vt:lpstr>Paper</vt:lpstr>
      <vt:lpstr>Paper</vt:lpstr>
      <vt:lpstr>Paper</vt:lpstr>
      <vt:lpstr>Paper</vt:lpstr>
      <vt:lpstr>Paper</vt:lpstr>
      <vt:lpstr>Paper</vt:lpstr>
      <vt:lpstr>IA Paper – First draft (Oct 15) For clearance to start trials</vt:lpstr>
      <vt:lpstr>IA Paper – Second draft (Jan 15) Presented for peer feedback</vt:lpstr>
      <vt:lpstr>IA Paper – Final Draft (Feb 1) For Single Teacher Feedback</vt:lpstr>
      <vt:lpstr>IA Paper – Final (March 15) For submission, pdf emailed</vt:lpstr>
      <vt:lpstr>Presentation</vt:lpstr>
      <vt:lpstr>Presentation</vt:lpstr>
      <vt:lpstr>Presentation</vt:lpstr>
      <vt:lpstr>Presentation</vt:lpstr>
      <vt:lpstr>Presentation</vt:lpstr>
      <vt:lpstr>Presentation</vt:lpstr>
      <vt:lpstr>Due Dates Last possible graded</vt:lpstr>
      <vt:lpstr>Due Dates Last possible</vt:lpstr>
      <vt:lpstr>Classroom Grading and Pacing</vt:lpstr>
      <vt:lpstr>First Assignment</vt:lpstr>
    </vt:vector>
  </TitlesOfParts>
  <Company>MMI Preparatory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PJAS at MMI</dc:title>
  <dc:creator>Melissa LaDuca</dc:creator>
  <cp:lastModifiedBy>Triplett, Melissa J.</cp:lastModifiedBy>
  <cp:revision>101</cp:revision>
  <dcterms:created xsi:type="dcterms:W3CDTF">2001-03-04T00:39:33Z</dcterms:created>
  <dcterms:modified xsi:type="dcterms:W3CDTF">2019-05-16T12:17:49Z</dcterms:modified>
</cp:coreProperties>
</file>